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3"/>
          <p:cNvSpPr>
            <a:spLocks noChangeArrowheads="1"/>
          </p:cNvSpPr>
          <p:nvPr/>
        </p:nvSpPr>
        <p:spPr bwMode="auto">
          <a:xfrm>
            <a:off x="1795463" y="2133600"/>
            <a:ext cx="6192837"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4400" b="1">
                <a:solidFill>
                  <a:srgbClr val="000000"/>
                </a:solidFill>
                <a:latin typeface="Monotype Corsiva" pitchFamily="66" charset="0"/>
              </a:rPr>
              <a:t>Картотека игр для развития навыков общения детей раннего возраста</a:t>
            </a:r>
            <a:endParaRPr lang="en-US" sz="4400" b="1">
              <a:solidFill>
                <a:srgbClr val="000000"/>
              </a:solidFill>
              <a:latin typeface="Monotype Corsiva" pitchFamily="66" charset="0"/>
            </a:endParaRPr>
          </a:p>
        </p:txBody>
      </p:sp>
      <p:pic>
        <p:nvPicPr>
          <p:cNvPr id="5123" name="Picture 2" descr="H:\для презентации\clipminniedo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252095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H:\для презентации\1216156_photoshop_p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038600"/>
            <a:ext cx="273526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190500"/>
            <a:ext cx="28829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429000"/>
            <a:ext cx="28829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87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3"/>
          <p:cNvSpPr>
            <a:spLocks noChangeArrowheads="1"/>
          </p:cNvSpPr>
          <p:nvPr/>
        </p:nvSpPr>
        <p:spPr bwMode="auto">
          <a:xfrm>
            <a:off x="315913" y="260350"/>
            <a:ext cx="66246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ru-RU" b="1">
                <a:solidFill>
                  <a:srgbClr val="000000"/>
                </a:solidFill>
                <a:latin typeface="Comic Sans MS" pitchFamily="66" charset="0"/>
              </a:rPr>
              <a:t>Игра «Бусы для друзей»</a:t>
            </a:r>
          </a:p>
          <a:p>
            <a:pPr algn="ctr">
              <a:spcBef>
                <a:spcPct val="50000"/>
              </a:spcBef>
            </a:pPr>
            <a:r>
              <a:rPr lang="ru-RU" sz="1600" b="1">
                <a:solidFill>
                  <a:srgbClr val="000000"/>
                </a:solidFill>
                <a:latin typeface="Bookman Old Style" pitchFamily="18" charset="0"/>
              </a:rPr>
              <a:t>Цель: </a:t>
            </a:r>
            <a:r>
              <a:rPr lang="ru-RU" sz="1600">
                <a:solidFill>
                  <a:srgbClr val="000000"/>
                </a:solidFill>
                <a:latin typeface="Bookman Old Style" pitchFamily="18" charset="0"/>
              </a:rPr>
              <a:t>воспитывать умение вступать в эмоционально-практическое взаимодействие с группой сверстников, формировать чувство единства и общности друг с другом. </a:t>
            </a:r>
          </a:p>
          <a:p>
            <a:pPr algn="ctr">
              <a:spcBef>
                <a:spcPct val="50000"/>
              </a:spcBef>
            </a:pPr>
            <a:r>
              <a:rPr lang="ru-RU" sz="1600" b="1">
                <a:solidFill>
                  <a:srgbClr val="000000"/>
                </a:solidFill>
                <a:latin typeface="Bookman Old Style" pitchFamily="18" charset="0"/>
              </a:rPr>
              <a:t>Содержание:</a:t>
            </a:r>
            <a:r>
              <a:rPr lang="ru-RU" sz="1600">
                <a:solidFill>
                  <a:srgbClr val="000000"/>
                </a:solidFill>
                <a:latin typeface="Bookman Old Style" pitchFamily="18" charset="0"/>
              </a:rPr>
              <a:t> Воспитатель показывает детям куклу в красивых бусах. Дети рассматривают ее, бусы. Затем у куклы бусы рвутся, и она просит детей помочь ей снова собрать бусы. Дети все вместе собирают рассыпавшиеся колечки-бусины и нанизывают их на одну общую веревочку. Кукла благодарит детей за помощь. В подарок детям она принесла много веревочек и бусин. Кукла предлагает детям сделать бусы друг для друга. (Можно предложить собрать бусы из любых разноцветных бусин, а можно одноцветные: на красную веревочку – красные бусины). Когда дети сделают бусы, надо примерить их, полюбоваться друг другом. Также можно предложить подарить свои бусы друг другу. Кукла всех хвалит, говорит, что все красивые и хорошие. В конце устраивается общая пляска под веселую музыку.</a:t>
            </a:r>
            <a:endParaRPr lang="ru-RU" sz="1600" b="1">
              <a:solidFill>
                <a:srgbClr val="000000"/>
              </a:solidFill>
              <a:latin typeface="Bookman Old Style" pitchFamily="18" charset="0"/>
            </a:endParaRPr>
          </a:p>
        </p:txBody>
      </p:sp>
      <p:sp>
        <p:nvSpPr>
          <p:cNvPr id="5" name="Овал 4"/>
          <p:cNvSpPr/>
          <p:nvPr/>
        </p:nvSpPr>
        <p:spPr>
          <a:xfrm>
            <a:off x="7740650" y="765175"/>
            <a:ext cx="431800" cy="431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accent5">
                  <a:lumMod val="75000"/>
                </a:schemeClr>
              </a:solidFill>
            </a:endParaRPr>
          </a:p>
        </p:txBody>
      </p:sp>
      <p:sp>
        <p:nvSpPr>
          <p:cNvPr id="7" name="Овал 6"/>
          <p:cNvSpPr/>
          <p:nvPr/>
        </p:nvSpPr>
        <p:spPr>
          <a:xfrm>
            <a:off x="7956550" y="3500438"/>
            <a:ext cx="360363"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Овал 7"/>
          <p:cNvSpPr/>
          <p:nvPr/>
        </p:nvSpPr>
        <p:spPr>
          <a:xfrm>
            <a:off x="7451725" y="4365625"/>
            <a:ext cx="504825" cy="5762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Овал 8"/>
          <p:cNvSpPr/>
          <p:nvPr/>
        </p:nvSpPr>
        <p:spPr>
          <a:xfrm>
            <a:off x="7451725" y="2205038"/>
            <a:ext cx="504825" cy="50323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Овал 9"/>
          <p:cNvSpPr/>
          <p:nvPr/>
        </p:nvSpPr>
        <p:spPr>
          <a:xfrm>
            <a:off x="8135938" y="1916113"/>
            <a:ext cx="468312" cy="43338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Овал 10"/>
          <p:cNvSpPr/>
          <p:nvPr/>
        </p:nvSpPr>
        <p:spPr>
          <a:xfrm>
            <a:off x="8604250" y="4724400"/>
            <a:ext cx="28892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Овал 11"/>
          <p:cNvSpPr/>
          <p:nvPr/>
        </p:nvSpPr>
        <p:spPr>
          <a:xfrm>
            <a:off x="7956550" y="5516563"/>
            <a:ext cx="360363" cy="360362"/>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Овал 12"/>
          <p:cNvSpPr/>
          <p:nvPr/>
        </p:nvSpPr>
        <p:spPr>
          <a:xfrm>
            <a:off x="5724525" y="5876925"/>
            <a:ext cx="647700" cy="647700"/>
          </a:xfrm>
          <a:prstGeom prst="ellipse">
            <a:avLst/>
          </a:prstGeom>
          <a:solidFill>
            <a:srgbClr val="DE38B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вал 13"/>
          <p:cNvSpPr/>
          <p:nvPr/>
        </p:nvSpPr>
        <p:spPr>
          <a:xfrm>
            <a:off x="6948488" y="5516563"/>
            <a:ext cx="360362" cy="3603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Овал 14"/>
          <p:cNvSpPr/>
          <p:nvPr/>
        </p:nvSpPr>
        <p:spPr>
          <a:xfrm>
            <a:off x="4716463" y="5308600"/>
            <a:ext cx="360362" cy="388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Овал 15"/>
          <p:cNvSpPr/>
          <p:nvPr/>
        </p:nvSpPr>
        <p:spPr>
          <a:xfrm>
            <a:off x="3924300" y="5895975"/>
            <a:ext cx="503238" cy="485775"/>
          </a:xfrm>
          <a:prstGeom prst="ellipse">
            <a:avLst/>
          </a:prstGeom>
          <a:solidFill>
            <a:srgbClr val="EA4F1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Овал 16"/>
          <p:cNvSpPr/>
          <p:nvPr/>
        </p:nvSpPr>
        <p:spPr>
          <a:xfrm>
            <a:off x="2843213" y="5697538"/>
            <a:ext cx="360362" cy="395287"/>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Овал 17"/>
          <p:cNvSpPr/>
          <p:nvPr/>
        </p:nvSpPr>
        <p:spPr>
          <a:xfrm>
            <a:off x="1331913" y="6092825"/>
            <a:ext cx="503237" cy="431800"/>
          </a:xfrm>
          <a:prstGeom prst="ellipse">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Овал 18"/>
          <p:cNvSpPr/>
          <p:nvPr/>
        </p:nvSpPr>
        <p:spPr>
          <a:xfrm>
            <a:off x="1584325" y="5294313"/>
            <a:ext cx="358775" cy="38893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Овал 19"/>
          <p:cNvSpPr/>
          <p:nvPr/>
        </p:nvSpPr>
        <p:spPr>
          <a:xfrm>
            <a:off x="6659563" y="260350"/>
            <a:ext cx="468312" cy="504825"/>
          </a:xfrm>
          <a:prstGeom prst="ellipse">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Овал 20"/>
          <p:cNvSpPr/>
          <p:nvPr/>
        </p:nvSpPr>
        <p:spPr>
          <a:xfrm>
            <a:off x="323850" y="6092825"/>
            <a:ext cx="287338"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Овал 21"/>
          <p:cNvSpPr/>
          <p:nvPr/>
        </p:nvSpPr>
        <p:spPr>
          <a:xfrm>
            <a:off x="450850" y="5294313"/>
            <a:ext cx="520700" cy="58261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Овал 23"/>
          <p:cNvSpPr/>
          <p:nvPr/>
        </p:nvSpPr>
        <p:spPr>
          <a:xfrm>
            <a:off x="179388" y="3933825"/>
            <a:ext cx="431800" cy="43180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192338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j011655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26988"/>
            <a:ext cx="60547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H:\для презентации\clipminnieche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1410">
            <a:off x="131763" y="3429000"/>
            <a:ext cx="2808287"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Прямоугольник 1"/>
          <p:cNvSpPr>
            <a:spLocks noChangeArrowheads="1"/>
          </p:cNvSpPr>
          <p:nvPr/>
        </p:nvSpPr>
        <p:spPr bwMode="auto">
          <a:xfrm>
            <a:off x="107950" y="874713"/>
            <a:ext cx="89281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ru-RU" b="1">
                <a:latin typeface="Comic Sans MS" pitchFamily="66" charset="0"/>
              </a:rPr>
              <a:t>Игра «Прятки с платочками»</a:t>
            </a:r>
            <a:endParaRPr lang="ru-RU" sz="1600" b="1">
              <a:latin typeface="Bookman Old Style" pitchFamily="18" charset="0"/>
            </a:endParaRPr>
          </a:p>
          <a:p>
            <a:pPr>
              <a:spcBef>
                <a:spcPct val="50000"/>
              </a:spcBef>
            </a:pPr>
            <a:r>
              <a:rPr lang="ru-RU" sz="1600" b="1">
                <a:latin typeface="Bookman Old Style" pitchFamily="18" charset="0"/>
              </a:rPr>
              <a:t>Цель: </a:t>
            </a:r>
            <a:r>
              <a:rPr lang="ru-RU" sz="1600">
                <a:latin typeface="Bookman Old Style" pitchFamily="18" charset="0"/>
              </a:rPr>
              <a:t>отработка коммуникативных навыков детей; воспитание  дружелюбия, желания играть друг с другом; вызвать положительные эмоции. </a:t>
            </a:r>
          </a:p>
          <a:p>
            <a:pPr>
              <a:spcBef>
                <a:spcPct val="50000"/>
              </a:spcBef>
            </a:pPr>
            <a:r>
              <a:rPr lang="ru-RU" sz="1600" b="1">
                <a:latin typeface="Bookman Old Style" pitchFamily="18" charset="0"/>
              </a:rPr>
              <a:t>Содержание:</a:t>
            </a:r>
            <a:r>
              <a:rPr lang="ru-RU" sz="1600">
                <a:latin typeface="Bookman Old Style" pitchFamily="18" charset="0"/>
              </a:rPr>
              <a:t> Воспитатель раздает каждому ребенку платочки. Предлагает поиграть в прятки: «Давайте сейчас все спрячемся. Я буду вас искать». Дети накидывают платочки на голову. Воспитатель: «Где же наша Настя? Настенька, ты где?» Названный ребенок снимает платочек с головы и говорит: «Вот я!» Таким образом педагог «находит» всех детей.</a:t>
            </a:r>
            <a:endParaRPr lang="ru-RU" sz="1600"/>
          </a:p>
        </p:txBody>
      </p:sp>
      <p:sp>
        <p:nvSpPr>
          <p:cNvPr id="15365" name="Прямоугольник 2"/>
          <p:cNvSpPr>
            <a:spLocks noChangeArrowheads="1"/>
          </p:cNvSpPr>
          <p:nvPr/>
        </p:nvSpPr>
        <p:spPr bwMode="auto">
          <a:xfrm>
            <a:off x="2771775" y="3124200"/>
            <a:ext cx="62865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ru-RU" sz="1600">
                <a:latin typeface="Bookman Old Style" pitchFamily="18" charset="0"/>
              </a:rPr>
              <a:t>Когда дети научаться играть, можно предложить искать всех кому-нибудь из детей. Более старших детей можно попросить рассказать друг о друге: как зовут, какой, что есть (части тела, одежда).  Также можно прятаться под один платочек 2-3 детям.</a:t>
            </a:r>
          </a:p>
          <a:p>
            <a:pPr>
              <a:spcBef>
                <a:spcPct val="50000"/>
              </a:spcBef>
            </a:pPr>
            <a:r>
              <a:rPr lang="ru-RU" sz="1600">
                <a:latin typeface="Bookman Old Style" pitchFamily="18" charset="0"/>
              </a:rPr>
              <a:t>В «Прятки» можно играть с игрушками. Взрослый прячет под платочек игрушку, затем показывает какую-либо ее часть (гребешок петушка, ушки зайчика и др.) или издает характерный для этой игрушки звук (Ку-ка-ре-ку, кря и др.)и просит отгадать кто там спрятался. Если ребенок отгадал, то ему отдают эту игрушку (игрушек должно быть по количеству детей). После дети могут спрятать свою игрушку под свой платочек и позвать ее: «Петушок (ку-ка-ре-ку) иди сюда!»</a:t>
            </a:r>
            <a:endParaRPr lang="ru-RU" sz="1600" b="1">
              <a:latin typeface="Bookman Old Style" pitchFamily="18" charset="0"/>
            </a:endParaRPr>
          </a:p>
        </p:txBody>
      </p:sp>
    </p:spTree>
    <p:extLst>
      <p:ext uri="{BB962C8B-B14F-4D97-AF65-F5344CB8AC3E}">
        <p14:creationId xmlns:p14="http://schemas.microsoft.com/office/powerpoint/2010/main" val="1192847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3"/>
          <p:cNvSpPr>
            <a:spLocks noChangeArrowheads="1"/>
          </p:cNvSpPr>
          <p:nvPr/>
        </p:nvSpPr>
        <p:spPr bwMode="auto">
          <a:xfrm>
            <a:off x="98425" y="74613"/>
            <a:ext cx="5821363"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sz="1400" b="1">
              <a:solidFill>
                <a:srgbClr val="000000"/>
              </a:solidFill>
              <a:latin typeface="Bookman Old Style" pitchFamily="18" charset="0"/>
            </a:endParaRPr>
          </a:p>
          <a:p>
            <a:pPr algn="ctr"/>
            <a:r>
              <a:rPr lang="ru-RU" sz="1600" b="1">
                <a:solidFill>
                  <a:srgbClr val="000000"/>
                </a:solidFill>
                <a:latin typeface="Bookman Old Style" pitchFamily="18" charset="0"/>
              </a:rPr>
              <a:t>Цель: </a:t>
            </a:r>
            <a:r>
              <a:rPr lang="ru-RU" sz="1600">
                <a:solidFill>
                  <a:srgbClr val="000000"/>
                </a:solidFill>
                <a:latin typeface="Bookman Old Style" pitchFamily="18" charset="0"/>
              </a:rPr>
              <a:t>формировать потребность в общении, способствовать становлению эмоционально-положительного отношения к сверстнику.</a:t>
            </a:r>
          </a:p>
          <a:p>
            <a:pPr algn="ctr"/>
            <a:endParaRPr lang="ru-RU" sz="1600" b="1">
              <a:solidFill>
                <a:srgbClr val="000000"/>
              </a:solidFill>
              <a:latin typeface="Bookman Old Style" pitchFamily="18" charset="0"/>
            </a:endParaRPr>
          </a:p>
          <a:p>
            <a:pPr algn="ctr"/>
            <a:r>
              <a:rPr lang="ru-RU" sz="1600" b="1">
                <a:solidFill>
                  <a:srgbClr val="000000"/>
                </a:solidFill>
                <a:latin typeface="Bookman Old Style" pitchFamily="18" charset="0"/>
              </a:rPr>
              <a:t>Содержание:</a:t>
            </a:r>
            <a:r>
              <a:rPr lang="ru-RU" sz="1600">
                <a:solidFill>
                  <a:srgbClr val="000000"/>
                </a:solidFill>
                <a:latin typeface="Bookman Old Style" pitchFamily="18" charset="0"/>
              </a:rPr>
              <a:t> Дети  вместе со взрослым сидят в кругу на коврике. Взрослый поет песенку «Мы сидим, мы сидим и на Танечку глядим». При этом обязательно показывает на ребенка про которого поет, еще раз называет его имя и просит повторить детей. Или, наоборот, просит показать того ребенка, про которого спела: «Где наша Танечка?» </a:t>
            </a:r>
          </a:p>
          <a:p>
            <a:pPr algn="ctr"/>
            <a:r>
              <a:rPr lang="ru-RU" sz="1600">
                <a:solidFill>
                  <a:srgbClr val="000000"/>
                </a:solidFill>
                <a:latin typeface="Bookman Old Style" pitchFamily="18" charset="0"/>
              </a:rPr>
              <a:t>Затем можно пропеть (проговорить) какой это ребенок. Например: «Танечка у нас хорошая, Танечка у нас пригожая. Есть у Тани глазки, ручки и т.д.» (здесь воспитатель может придумать любые ласковые слова о ребенке). Обязательно должен быть и физический контакт: погладить по голове, дотронуться до ручек и т.д. (можно также привлечь к этому  детей).</a:t>
            </a:r>
          </a:p>
          <a:p>
            <a:pPr algn="ctr"/>
            <a:endParaRPr lang="ru-RU" sz="1600" b="1">
              <a:solidFill>
                <a:srgbClr val="000000"/>
              </a:solidFill>
              <a:latin typeface="Bookman Old Style" pitchFamily="18" charset="0"/>
            </a:endParaRPr>
          </a:p>
          <a:p>
            <a:pPr algn="ctr"/>
            <a:r>
              <a:rPr lang="ru-RU" sz="1600" b="1">
                <a:solidFill>
                  <a:srgbClr val="000000"/>
                </a:solidFill>
                <a:latin typeface="Bookman Old Style" pitchFamily="18" charset="0"/>
              </a:rPr>
              <a:t>Примечание:</a:t>
            </a:r>
            <a:r>
              <a:rPr lang="ru-RU" sz="1600">
                <a:solidFill>
                  <a:srgbClr val="000000"/>
                </a:solidFill>
                <a:latin typeface="Bookman Old Style" pitchFamily="18" charset="0"/>
              </a:rPr>
              <a:t> Взрослый обязательно должен охватить всех детей. После, как заключение, воспитатель говорит, что все детки сегодня хорошие и предлагает погладить себя и друг друга. Дети гладят себе ручки, ножки, животик, щечки, произнося при этом: «Мы хорошие, мы хорошие…» </a:t>
            </a:r>
            <a:endParaRPr lang="ru-RU" sz="1600" b="1">
              <a:solidFill>
                <a:srgbClr val="000000"/>
              </a:solidFill>
              <a:latin typeface="Bookman Old Style" pitchFamily="18" charset="0"/>
            </a:endParaRPr>
          </a:p>
        </p:txBody>
      </p:sp>
      <p:pic>
        <p:nvPicPr>
          <p:cNvPr id="16387" name="Picture 2" descr="H:\для презентации\clipsof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0" y="3860800"/>
            <a:ext cx="29241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Выноска-облако 4"/>
          <p:cNvSpPr/>
          <p:nvPr/>
        </p:nvSpPr>
        <p:spPr>
          <a:xfrm>
            <a:off x="6337300" y="652463"/>
            <a:ext cx="2714625" cy="280828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Игра «Мы сидим, мы сидим…»</a:t>
            </a:r>
          </a:p>
        </p:txBody>
      </p:sp>
    </p:spTree>
    <p:extLst>
      <p:ext uri="{BB962C8B-B14F-4D97-AF65-F5344CB8AC3E}">
        <p14:creationId xmlns:p14="http://schemas.microsoft.com/office/powerpoint/2010/main" val="962921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413" y="908050"/>
            <a:ext cx="4572000" cy="5048250"/>
          </a:xfrm>
          <a:prstGeom prst="rect">
            <a:avLst/>
          </a:prstGeom>
        </p:spPr>
        <p:txBody>
          <a:bodyPr>
            <a:spAutoFit/>
          </a:bodyPr>
          <a:lstStyle/>
          <a:p>
            <a:pPr algn="ctr">
              <a:spcBef>
                <a:spcPct val="50000"/>
              </a:spcBef>
              <a:defRPr/>
            </a:pPr>
            <a:r>
              <a:rPr lang="ru-RU" b="1" dirty="0">
                <a:solidFill>
                  <a:srgbClr val="000000"/>
                </a:solidFill>
                <a:latin typeface="Comic Sans MS" pitchFamily="66" charset="0"/>
                <a:cs typeface="+mn-cs"/>
              </a:rPr>
              <a:t>Игра «Пирамида любви»</a:t>
            </a:r>
          </a:p>
          <a:p>
            <a:pPr algn="ctr">
              <a:spcBef>
                <a:spcPct val="50000"/>
              </a:spcBef>
              <a:defRPr/>
            </a:pPr>
            <a:r>
              <a:rPr lang="ru-RU" sz="1600" b="1" dirty="0">
                <a:solidFill>
                  <a:srgbClr val="000000"/>
                </a:solidFill>
                <a:latin typeface="Bookman Old Style" pitchFamily="18" charset="0"/>
                <a:cs typeface="+mn-cs"/>
              </a:rPr>
              <a:t>Цель:</a:t>
            </a:r>
            <a:r>
              <a:rPr lang="ru-RU" sz="1600" dirty="0">
                <a:solidFill>
                  <a:srgbClr val="000000"/>
                </a:solidFill>
                <a:latin typeface="Bookman Old Style" pitchFamily="18" charset="0"/>
                <a:cs typeface="+mn-cs"/>
              </a:rPr>
              <a:t> создавать атмосферу близости и общности между малышами, положительного эмоционального климата в группе; развитие навыков общения.</a:t>
            </a:r>
          </a:p>
          <a:p>
            <a:pPr algn="ctr">
              <a:spcBef>
                <a:spcPct val="50000"/>
              </a:spcBef>
              <a:defRPr/>
            </a:pPr>
            <a:r>
              <a:rPr lang="ru-RU" sz="1600" b="1" dirty="0">
                <a:solidFill>
                  <a:srgbClr val="000000"/>
                </a:solidFill>
                <a:latin typeface="Bookman Old Style" pitchFamily="18" charset="0"/>
                <a:cs typeface="+mn-cs"/>
              </a:rPr>
              <a:t>Содержание: </a:t>
            </a:r>
            <a:r>
              <a:rPr lang="ru-RU" sz="1600" dirty="0">
                <a:solidFill>
                  <a:srgbClr val="000000"/>
                </a:solidFill>
                <a:latin typeface="Bookman Old Style" pitchFamily="18" charset="0"/>
                <a:cs typeface="+mn-cs"/>
              </a:rPr>
              <a:t>Дети становятся в тесный кружок и по очереди кладут ручки одна на другую (строят пирамиду). В тот момент, когда ребенок положил свою ручку на руку воспитателя, воспитатель говорит: «Мы тебя любим, Вова!» Затем сверху ручку кладет другой ребенок, воспитатель говорит: «Мы тебя любим, Денис!» и т.д. Когда «пирамида любви» построена, воспитатель предлагает детям закрыть глаза и почувствовать, какие теплые у них ручки. Воспитатель побуждает детей по возможности проговаривать за ней слова</a:t>
            </a:r>
            <a:r>
              <a:rPr lang="ru-RU" sz="1400" dirty="0">
                <a:solidFill>
                  <a:srgbClr val="000000"/>
                </a:solidFill>
                <a:latin typeface="Bookman Old Style" pitchFamily="18" charset="0"/>
                <a:cs typeface="+mn-cs"/>
              </a:rPr>
              <a:t>.</a:t>
            </a:r>
            <a:endParaRPr lang="ru-RU" sz="1400" b="1" dirty="0">
              <a:solidFill>
                <a:srgbClr val="000000"/>
              </a:solidFill>
              <a:latin typeface="Bookman Old Style" pitchFamily="18" charset="0"/>
              <a:cs typeface="+mn-cs"/>
            </a:endParaRPr>
          </a:p>
        </p:txBody>
      </p:sp>
      <p:sp>
        <p:nvSpPr>
          <p:cNvPr id="174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17412" name="Picture 1" descr="Flower0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75" y="130175"/>
            <a:ext cx="8963025"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ердце 5"/>
          <p:cNvSpPr/>
          <p:nvPr/>
        </p:nvSpPr>
        <p:spPr>
          <a:xfrm>
            <a:off x="1830388" y="4446588"/>
            <a:ext cx="431800" cy="360362"/>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ердце 6"/>
          <p:cNvSpPr/>
          <p:nvPr/>
        </p:nvSpPr>
        <p:spPr>
          <a:xfrm>
            <a:off x="2046288" y="1052513"/>
            <a:ext cx="431800" cy="431800"/>
          </a:xfrm>
          <a:prstGeom prst="hear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ердце 7"/>
          <p:cNvSpPr/>
          <p:nvPr/>
        </p:nvSpPr>
        <p:spPr>
          <a:xfrm>
            <a:off x="1103313" y="3684588"/>
            <a:ext cx="576262" cy="431800"/>
          </a:xfrm>
          <a:prstGeom prst="hear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Сердце 8"/>
          <p:cNvSpPr/>
          <p:nvPr/>
        </p:nvSpPr>
        <p:spPr>
          <a:xfrm>
            <a:off x="1851025" y="2636838"/>
            <a:ext cx="431800" cy="360362"/>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ердце 9"/>
          <p:cNvSpPr/>
          <p:nvPr/>
        </p:nvSpPr>
        <p:spPr>
          <a:xfrm>
            <a:off x="1908175" y="5451475"/>
            <a:ext cx="612775" cy="504825"/>
          </a:xfrm>
          <a:prstGeom prst="hear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ердце 10"/>
          <p:cNvSpPr/>
          <p:nvPr/>
        </p:nvSpPr>
        <p:spPr>
          <a:xfrm>
            <a:off x="7308850" y="1052513"/>
            <a:ext cx="358775" cy="288925"/>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ердце 12"/>
          <p:cNvSpPr/>
          <p:nvPr/>
        </p:nvSpPr>
        <p:spPr>
          <a:xfrm>
            <a:off x="7024688" y="2205038"/>
            <a:ext cx="360362" cy="288925"/>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Сердце 13"/>
          <p:cNvSpPr/>
          <p:nvPr/>
        </p:nvSpPr>
        <p:spPr>
          <a:xfrm>
            <a:off x="7308850" y="5229225"/>
            <a:ext cx="519113" cy="527050"/>
          </a:xfrm>
          <a:prstGeom prst="hear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Сердце 14"/>
          <p:cNvSpPr/>
          <p:nvPr/>
        </p:nvSpPr>
        <p:spPr>
          <a:xfrm>
            <a:off x="7283450" y="2954338"/>
            <a:ext cx="568325" cy="477837"/>
          </a:xfrm>
          <a:prstGeom prst="hear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ердце 15"/>
          <p:cNvSpPr/>
          <p:nvPr/>
        </p:nvSpPr>
        <p:spPr>
          <a:xfrm>
            <a:off x="7204075" y="3973513"/>
            <a:ext cx="360363" cy="287337"/>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ердце 16"/>
          <p:cNvSpPr/>
          <p:nvPr/>
        </p:nvSpPr>
        <p:spPr>
          <a:xfrm>
            <a:off x="7672388" y="1852613"/>
            <a:ext cx="358775" cy="288925"/>
          </a:xfrm>
          <a:prstGeom prst="hear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288370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3"/>
          <p:cNvSpPr>
            <a:spLocks noChangeArrowheads="1"/>
          </p:cNvSpPr>
          <p:nvPr/>
        </p:nvSpPr>
        <p:spPr bwMode="auto">
          <a:xfrm>
            <a:off x="250825" y="1489075"/>
            <a:ext cx="59055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ru-RU" sz="1400" b="1">
                <a:latin typeface="Bookman Old Style" pitchFamily="18" charset="0"/>
              </a:rPr>
              <a:t>Цель:</a:t>
            </a:r>
            <a:r>
              <a:rPr lang="ru-RU" sz="1400">
                <a:latin typeface="Bookman Old Style" pitchFamily="18" charset="0"/>
              </a:rPr>
              <a:t> учить находить сверстников в группе, называть их имена, формировать умение устанавливать контакт с детьми. </a:t>
            </a:r>
          </a:p>
          <a:p>
            <a:pPr>
              <a:spcBef>
                <a:spcPct val="50000"/>
              </a:spcBef>
            </a:pPr>
            <a:r>
              <a:rPr lang="ru-RU" sz="1400" b="1">
                <a:latin typeface="Bookman Old Style" pitchFamily="18" charset="0"/>
              </a:rPr>
              <a:t>Содержание: </a:t>
            </a:r>
            <a:r>
              <a:rPr lang="ru-RU" sz="1400">
                <a:latin typeface="Bookman Old Style" pitchFamily="18" charset="0"/>
              </a:rPr>
              <a:t>Воспитатель говорит: «К нам в гости пришел гномик (мишка, кукла). Давайте с ним познакомимся и назовем ему наши имена». Дети вместе с воспитателем садятся на ковер в кружок гномик стоит в середине. Воспитатель катает мяч каждому ребенку и говорит, называя имя каждого, например: «Саша с нами». Дети повторяют (по возможности). </a:t>
            </a:r>
          </a:p>
          <a:p>
            <a:pPr>
              <a:spcBef>
                <a:spcPct val="50000"/>
              </a:spcBef>
            </a:pPr>
            <a:r>
              <a:rPr lang="ru-RU" sz="1400" b="1">
                <a:latin typeface="Bookman Old Style" pitchFamily="18" charset="0"/>
              </a:rPr>
              <a:t>Примечание: </a:t>
            </a:r>
            <a:r>
              <a:rPr lang="ru-RU" sz="1400">
                <a:latin typeface="Bookman Old Style" pitchFamily="18" charset="0"/>
              </a:rPr>
              <a:t>Содержание игры может варьироваться. Например, </a:t>
            </a:r>
            <a:r>
              <a:rPr lang="ru-RU" sz="1400" b="1">
                <a:latin typeface="Bookman Old Style" pitchFamily="18" charset="0"/>
              </a:rPr>
              <a:t>«Покажи, кого назову».</a:t>
            </a:r>
            <a:r>
              <a:rPr lang="ru-RU" sz="1400">
                <a:latin typeface="Bookman Old Style" pitchFamily="18" charset="0"/>
              </a:rPr>
              <a:t> Дети сидят на ковре или просто играют. Воспитатель спрашивает у малыша: «Где у нас Света? (Даша, Коля и т.д.)» Ребенок указывает на того, кого назвали. Воспитатель просит повторить имя : «Это Света. Скажи – Света». </a:t>
            </a:r>
          </a:p>
          <a:p>
            <a:pPr>
              <a:spcBef>
                <a:spcPct val="50000"/>
              </a:spcBef>
            </a:pPr>
            <a:r>
              <a:rPr lang="ru-RU" sz="1400" b="1">
                <a:latin typeface="Bookman Old Style" pitchFamily="18" charset="0"/>
              </a:rPr>
              <a:t>«Кто это?» </a:t>
            </a:r>
            <a:r>
              <a:rPr lang="ru-RU" sz="1400">
                <a:latin typeface="Bookman Old Style" pitchFamily="18" charset="0"/>
              </a:rPr>
              <a:t>Воспитатель просит назвать свое имя, сказать как зовут того или иного малыша. Если ребенок затрудняется, воспитатель помогает ему и просит повторить.</a:t>
            </a:r>
          </a:p>
          <a:p>
            <a:pPr>
              <a:spcBef>
                <a:spcPct val="50000"/>
              </a:spcBef>
            </a:pPr>
            <a:r>
              <a:rPr lang="ru-RU" sz="1400">
                <a:latin typeface="Bookman Old Style" pitchFamily="18" charset="0"/>
              </a:rPr>
              <a:t> В ходе игры воспитатель обязательно сопровождает свою речь жестами, дотрагиваясь до того, чье имя надо назвать.</a:t>
            </a:r>
            <a:endParaRPr lang="ru-RU" sz="1400" b="1">
              <a:latin typeface="Bookman Old Style" pitchFamily="18" charset="0"/>
            </a:endParaRPr>
          </a:p>
          <a:p>
            <a:pPr>
              <a:spcBef>
                <a:spcPct val="50000"/>
              </a:spcBef>
            </a:pPr>
            <a:endParaRPr lang="ru-RU" sz="1400" b="1">
              <a:latin typeface="Bookman Old Style" pitchFamily="18" charset="0"/>
            </a:endParaRPr>
          </a:p>
        </p:txBody>
      </p:sp>
      <p:pic>
        <p:nvPicPr>
          <p:cNvPr id="18435" name="Picture 4" descr="H:\для презентации\clippm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96975"/>
            <a:ext cx="287178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Выноска-облако 2"/>
          <p:cNvSpPr/>
          <p:nvPr/>
        </p:nvSpPr>
        <p:spPr>
          <a:xfrm flipH="1">
            <a:off x="2051050" y="333375"/>
            <a:ext cx="5761038" cy="1104900"/>
          </a:xfrm>
          <a:prstGeom prst="cloudCallou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«Давайте познакомимся»</a:t>
            </a:r>
          </a:p>
        </p:txBody>
      </p:sp>
    </p:spTree>
    <p:extLst>
      <p:ext uri="{BB962C8B-B14F-4D97-AF65-F5344CB8AC3E}">
        <p14:creationId xmlns:p14="http://schemas.microsoft.com/office/powerpoint/2010/main" val="1275238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3"/>
          <p:cNvSpPr>
            <a:spLocks noChangeArrowheads="1"/>
          </p:cNvSpPr>
          <p:nvPr/>
        </p:nvSpPr>
        <p:spPr bwMode="auto">
          <a:xfrm>
            <a:off x="323850" y="260350"/>
            <a:ext cx="5472113"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ru-RU" b="1">
                <a:latin typeface="Comic Sans MS" pitchFamily="66" charset="0"/>
              </a:rPr>
              <a:t>Игра «Катаем мячик»</a:t>
            </a:r>
          </a:p>
          <a:p>
            <a:pPr>
              <a:spcBef>
                <a:spcPct val="50000"/>
              </a:spcBef>
            </a:pPr>
            <a:r>
              <a:rPr lang="ru-RU" sz="1600" b="1">
                <a:latin typeface="Bookman Old Style" pitchFamily="18" charset="0"/>
              </a:rPr>
              <a:t>Цель:</a:t>
            </a:r>
            <a:r>
              <a:rPr lang="ru-RU" sz="1600">
                <a:latin typeface="Bookman Old Style" pitchFamily="18" charset="0"/>
              </a:rPr>
              <a:t> формировать чувство общности, воспитывать умение вступать в эмоционально-практическое взаимодействие друг с другом.</a:t>
            </a:r>
          </a:p>
          <a:p>
            <a:pPr>
              <a:spcBef>
                <a:spcPct val="50000"/>
              </a:spcBef>
            </a:pPr>
            <a:r>
              <a:rPr lang="ru-RU" sz="1600" b="1">
                <a:latin typeface="Bookman Old Style" pitchFamily="18" charset="0"/>
              </a:rPr>
              <a:t>Содержание: </a:t>
            </a:r>
            <a:r>
              <a:rPr lang="ru-RU" sz="1600">
                <a:latin typeface="Bookman Old Style" pitchFamily="18" charset="0"/>
              </a:rPr>
              <a:t>Взрослый и дети сидят на ковре. Взрослый берет мяч  и катит его в сторону одного из детей: «Покатился мячик в гости к Лене, лови его скорее!» После того как ребенок поймает мяч, предлагает ему покатить мяч  другому ребенку: «Лена, а к кому мячик хочет отправиться в гости?» Если малыш не может выбрать ребенка, помогает ему: «Кати мячик  Вове!»</a:t>
            </a:r>
          </a:p>
          <a:p>
            <a:pPr>
              <a:spcBef>
                <a:spcPct val="50000"/>
              </a:spcBef>
            </a:pPr>
            <a:r>
              <a:rPr lang="ru-RU" sz="1600">
                <a:latin typeface="Bookman Old Style" pitchFamily="18" charset="0"/>
              </a:rPr>
              <a:t>Каждый ребенок должен поучаствовать в игре. Затем воспитатель предлагает таким же образом перебрасывать мячик друг другу. </a:t>
            </a:r>
          </a:p>
          <a:p>
            <a:pPr>
              <a:spcBef>
                <a:spcPct val="50000"/>
              </a:spcBef>
            </a:pPr>
            <a:r>
              <a:rPr lang="ru-RU" sz="1600" b="1">
                <a:latin typeface="Bookman Old Style" pitchFamily="18" charset="0"/>
              </a:rPr>
              <a:t>Примечание:</a:t>
            </a:r>
            <a:r>
              <a:rPr lang="ru-RU" sz="1600">
                <a:latin typeface="Bookman Old Style" pitchFamily="18" charset="0"/>
              </a:rPr>
              <a:t> Можно модифицировать игру: катать мяч не через все поле, а по кругу от одного ребенка к другому. Перекатывая мяч, необходимо комментировать его передвижения:  «Вот сейчас мячик у Саши, а Саша покатил мячик Ване!»</a:t>
            </a:r>
          </a:p>
        </p:txBody>
      </p:sp>
      <p:pic>
        <p:nvPicPr>
          <p:cNvPr id="19459" name="Picture 4" descr="H:\для презентации\clipminniesoccer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8125"/>
            <a:ext cx="35052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j011656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5799138"/>
            <a:ext cx="6553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562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200" y="1125538"/>
            <a:ext cx="4572000" cy="5292725"/>
          </a:xfrm>
          <a:prstGeom prst="rect">
            <a:avLst/>
          </a:prstGeom>
        </p:spPr>
        <p:txBody>
          <a:bodyPr>
            <a:spAutoFit/>
          </a:bodyPr>
          <a:lstStyle/>
          <a:p>
            <a:pPr algn="ctr" fontAlgn="auto">
              <a:spcBef>
                <a:spcPts val="0"/>
              </a:spcBef>
              <a:spcAft>
                <a:spcPts val="0"/>
              </a:spcAft>
              <a:defRPr/>
            </a:pPr>
            <a:r>
              <a:rPr lang="ru-RU" b="1" kern="0" dirty="0">
                <a:solidFill>
                  <a:srgbClr val="000000"/>
                </a:solidFill>
                <a:latin typeface="Comic Sans MS" pitchFamily="66" charset="0"/>
                <a:cs typeface="+mn-cs"/>
              </a:rPr>
              <a:t>Игра «Только вместе» </a:t>
            </a:r>
          </a:p>
          <a:p>
            <a:pPr algn="ctr" fontAlgn="auto">
              <a:spcBef>
                <a:spcPts val="0"/>
              </a:spcBef>
              <a:spcAft>
                <a:spcPts val="0"/>
              </a:spcAft>
              <a:defRPr/>
            </a:pPr>
            <a:endParaRPr lang="ru-RU" sz="1600" b="1" kern="0" dirty="0">
              <a:solidFill>
                <a:srgbClr val="000000"/>
              </a:solidFill>
              <a:latin typeface="Bookman Old Style" pitchFamily="18" charset="0"/>
              <a:cs typeface="+mn-cs"/>
            </a:endParaRPr>
          </a:p>
          <a:p>
            <a:pPr algn="ctr" fontAlgn="auto">
              <a:spcBef>
                <a:spcPts val="0"/>
              </a:spcBef>
              <a:spcAft>
                <a:spcPts val="0"/>
              </a:spcAft>
              <a:defRPr/>
            </a:pPr>
            <a:r>
              <a:rPr lang="ru-RU" sz="1600" b="1" kern="0" dirty="0">
                <a:solidFill>
                  <a:srgbClr val="000000"/>
                </a:solidFill>
                <a:latin typeface="Bookman Old Style" pitchFamily="18" charset="0"/>
                <a:cs typeface="+mn-cs"/>
              </a:rPr>
              <a:t>Цель: </a:t>
            </a:r>
            <a:r>
              <a:rPr lang="ru-RU" sz="1600" kern="0" dirty="0">
                <a:solidFill>
                  <a:srgbClr val="000000"/>
                </a:solidFill>
                <a:latin typeface="Bookman Old Style" pitchFamily="18" charset="0"/>
                <a:cs typeface="+mn-cs"/>
              </a:rPr>
              <a:t>обучение детей установлению контакта друг с другом, учить подстраиваться к темпу движения партнера.</a:t>
            </a:r>
          </a:p>
          <a:p>
            <a:pPr algn="ctr" fontAlgn="auto">
              <a:spcBef>
                <a:spcPts val="0"/>
              </a:spcBef>
              <a:spcAft>
                <a:spcPts val="0"/>
              </a:spcAft>
              <a:defRPr/>
            </a:pPr>
            <a:endParaRPr lang="ru-RU" sz="1600" b="1" kern="0" dirty="0">
              <a:solidFill>
                <a:srgbClr val="000000"/>
              </a:solidFill>
              <a:latin typeface="Bookman Old Style" pitchFamily="18" charset="0"/>
              <a:cs typeface="+mn-cs"/>
            </a:endParaRPr>
          </a:p>
          <a:p>
            <a:pPr algn="ctr" fontAlgn="auto">
              <a:spcBef>
                <a:spcPts val="0"/>
              </a:spcBef>
              <a:spcAft>
                <a:spcPts val="0"/>
              </a:spcAft>
              <a:defRPr/>
            </a:pPr>
            <a:r>
              <a:rPr lang="ru-RU" sz="1600" b="1" kern="0" dirty="0">
                <a:solidFill>
                  <a:srgbClr val="000000"/>
                </a:solidFill>
                <a:latin typeface="Bookman Old Style" pitchFamily="18" charset="0"/>
                <a:cs typeface="+mn-cs"/>
              </a:rPr>
              <a:t>Содержание: </a:t>
            </a:r>
            <a:r>
              <a:rPr lang="ru-RU" sz="1600" kern="0" dirty="0">
                <a:solidFill>
                  <a:srgbClr val="000000"/>
                </a:solidFill>
                <a:latin typeface="Bookman Old Style" pitchFamily="18" charset="0"/>
                <a:cs typeface="+mn-cs"/>
              </a:rPr>
              <a:t>Дети встают парами и вместе держат мяч (каждый старается держать мяч двумя руками). По сигналу педагога дети должны одновременно присесть, стараясь не выпустить мяч из рук, пройти по группе, попрыгать. Их главная задача – не выронить мяч, научиться действовать согласованно. </a:t>
            </a:r>
          </a:p>
          <a:p>
            <a:pPr algn="ctr" fontAlgn="auto">
              <a:spcBef>
                <a:spcPts val="0"/>
              </a:spcBef>
              <a:spcAft>
                <a:spcPts val="0"/>
              </a:spcAft>
              <a:defRPr/>
            </a:pPr>
            <a:endParaRPr lang="ru-RU" sz="1600" b="1" kern="0" dirty="0">
              <a:solidFill>
                <a:srgbClr val="000000"/>
              </a:solidFill>
              <a:latin typeface="Bookman Old Style" pitchFamily="18" charset="0"/>
              <a:cs typeface="+mn-cs"/>
            </a:endParaRPr>
          </a:p>
          <a:p>
            <a:pPr algn="ctr" fontAlgn="auto">
              <a:spcBef>
                <a:spcPts val="0"/>
              </a:spcBef>
              <a:spcAft>
                <a:spcPts val="0"/>
              </a:spcAft>
              <a:defRPr/>
            </a:pPr>
            <a:r>
              <a:rPr lang="ru-RU" sz="1600" b="1" kern="0" dirty="0">
                <a:solidFill>
                  <a:srgbClr val="000000"/>
                </a:solidFill>
                <a:latin typeface="Bookman Old Style" pitchFamily="18" charset="0"/>
                <a:cs typeface="+mn-cs"/>
              </a:rPr>
              <a:t>Примечание:</a:t>
            </a:r>
            <a:r>
              <a:rPr lang="ru-RU" sz="1600" kern="0" dirty="0">
                <a:solidFill>
                  <a:srgbClr val="000000"/>
                </a:solidFill>
                <a:latin typeface="Bookman Old Style" pitchFamily="18" charset="0"/>
                <a:cs typeface="+mn-cs"/>
              </a:rPr>
              <a:t> Когда дети освоят этот вариант игры, ее условия можно усложнить, например, так: каждый ребенок может придерживать мяч только одной рукой</a:t>
            </a:r>
            <a:endParaRPr lang="ru-RU" sz="2000" kern="0" dirty="0">
              <a:solidFill>
                <a:sysClr val="windowText" lastClr="000000"/>
              </a:solidFill>
              <a:cs typeface="Arial" pitchFamily="34" charset="0"/>
            </a:endParaRPr>
          </a:p>
        </p:txBody>
      </p:sp>
      <p:pic>
        <p:nvPicPr>
          <p:cNvPr id="20483" name="Picture 4" descr="E:\Моя папка\Картинки\Телефон\Животные\Медведи\Романс.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557338"/>
            <a:ext cx="37814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173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150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1508" name="Picture 5" descr="j02872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55875" y="3851275"/>
            <a:ext cx="59785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50825" y="188913"/>
            <a:ext cx="8683625" cy="2832100"/>
          </a:xfrm>
          <a:prstGeom prst="rect">
            <a:avLst/>
          </a:prstGeom>
        </p:spPr>
        <p:txBody>
          <a:bodyPr>
            <a:spAutoFit/>
          </a:bodyPr>
          <a:lstStyle/>
          <a:p>
            <a:pPr algn="ctr">
              <a:defRPr/>
            </a:pPr>
            <a:r>
              <a:rPr lang="ru-RU" b="1" dirty="0">
                <a:solidFill>
                  <a:srgbClr val="000000"/>
                </a:solidFill>
                <a:latin typeface="Comic Sans MS" pitchFamily="66" charset="0"/>
                <a:cs typeface="+mn-cs"/>
              </a:rPr>
              <a:t>Игра «Паровозик»</a:t>
            </a:r>
          </a:p>
          <a:p>
            <a:pPr algn="ctr">
              <a:defRPr/>
            </a:pPr>
            <a:r>
              <a:rPr lang="ru-RU" sz="1600" b="1" dirty="0">
                <a:solidFill>
                  <a:srgbClr val="000000"/>
                </a:solidFill>
                <a:latin typeface="Bookman Old Style" pitchFamily="18" charset="0"/>
                <a:cs typeface="+mn-cs"/>
              </a:rPr>
              <a:t>Цель: </a:t>
            </a:r>
            <a:r>
              <a:rPr lang="ru-RU" sz="1600" dirty="0">
                <a:solidFill>
                  <a:srgbClr val="000000"/>
                </a:solidFill>
                <a:latin typeface="Bookman Old Style" pitchFamily="18" charset="0"/>
                <a:cs typeface="+mn-cs"/>
              </a:rPr>
              <a:t>Учить детей взаимодействовать друг с другом, приучать внимательно наблюдать за действиями друг друга, прислушиваться к друг другу и взрослому (визуальный и физический контакт).</a:t>
            </a:r>
          </a:p>
          <a:p>
            <a:pPr algn="ctr">
              <a:defRPr/>
            </a:pPr>
            <a:r>
              <a:rPr lang="ru-RU" sz="1600" b="1" dirty="0">
                <a:solidFill>
                  <a:srgbClr val="000000"/>
                </a:solidFill>
                <a:latin typeface="Bookman Old Style" pitchFamily="18" charset="0"/>
                <a:cs typeface="+mn-cs"/>
              </a:rPr>
              <a:t>Содержание:</a:t>
            </a:r>
            <a:r>
              <a:rPr lang="ru-RU" sz="1600" dirty="0">
                <a:solidFill>
                  <a:srgbClr val="000000"/>
                </a:solidFill>
                <a:latin typeface="Bookman Old Style" pitchFamily="18" charset="0"/>
                <a:cs typeface="+mn-cs"/>
              </a:rPr>
              <a:t> Воспитатель предлагает детям покататься на поезде. «Паровозиком будет Илюша, а мы все вагончиками. Вагончики, вставайте за паровозиком» Дети встают друг за другом и передвигаются по группе, произнося имя ребенка-паровозика: «Илья, Илья, Илья… Ту-ту…». Затем паровозиком назначается другой ребенок. </a:t>
            </a:r>
          </a:p>
          <a:p>
            <a:pPr algn="ctr">
              <a:defRPr/>
            </a:pPr>
            <a:r>
              <a:rPr lang="ru-RU" sz="1600" b="1" dirty="0">
                <a:solidFill>
                  <a:srgbClr val="000000"/>
                </a:solidFill>
                <a:latin typeface="Bookman Old Style" pitchFamily="18" charset="0"/>
                <a:cs typeface="+mn-cs"/>
              </a:rPr>
              <a:t>Примечание: </a:t>
            </a:r>
            <a:r>
              <a:rPr lang="ru-RU" sz="1600" dirty="0">
                <a:solidFill>
                  <a:srgbClr val="000000"/>
                </a:solidFill>
                <a:latin typeface="Bookman Old Style" pitchFamily="18" charset="0"/>
                <a:cs typeface="+mn-cs"/>
              </a:rPr>
              <a:t>Более младшие дети могут играть в игру со взрослым или одним-двумя детьми. </a:t>
            </a:r>
            <a:endParaRPr lang="en-US" sz="1600" dirty="0">
              <a:solidFill>
                <a:srgbClr val="000000"/>
              </a:solidFill>
              <a:latin typeface="Bookman Old Style" pitchFamily="18" charset="0"/>
              <a:cs typeface="+mn-cs"/>
            </a:endParaRPr>
          </a:p>
        </p:txBody>
      </p:sp>
      <p:pic>
        <p:nvPicPr>
          <p:cNvPr id="21510" name="Picture 7" descr="j03195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781300"/>
            <a:ext cx="18192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98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3"/>
          <p:cNvSpPr>
            <a:spLocks noChangeArrowheads="1"/>
          </p:cNvSpPr>
          <p:nvPr/>
        </p:nvSpPr>
        <p:spPr bwMode="auto">
          <a:xfrm>
            <a:off x="1489075" y="1052513"/>
            <a:ext cx="61753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400" b="1">
                <a:latin typeface="Comic Sans MS" pitchFamily="66" charset="0"/>
              </a:rPr>
              <a:t>Игра «Снежинки»</a:t>
            </a:r>
          </a:p>
          <a:p>
            <a:r>
              <a:rPr lang="ru-RU" sz="2000" b="1">
                <a:latin typeface="Bookman Old Style" pitchFamily="18" charset="0"/>
              </a:rPr>
              <a:t>Цель: </a:t>
            </a:r>
            <a:r>
              <a:rPr lang="ru-RU" sz="2000">
                <a:latin typeface="Bookman Old Style" pitchFamily="18" charset="0"/>
              </a:rPr>
              <a:t> отработка коммуникативных навыков, умение слушать инструкцию.</a:t>
            </a:r>
          </a:p>
          <a:p>
            <a:r>
              <a:rPr lang="ru-RU" sz="2000" b="1">
                <a:latin typeface="Bookman Old Style" pitchFamily="18" charset="0"/>
              </a:rPr>
              <a:t>Содержание:</a:t>
            </a:r>
            <a:r>
              <a:rPr lang="ru-RU" sz="2000">
                <a:latin typeface="Bookman Old Style" pitchFamily="18" charset="0"/>
              </a:rPr>
              <a:t> Воспитатель предлагает детям превратиться в снежинок. Под веселую музыку дети бегают по комнате, кружатся (снежинки летают). По сигналу воспитателя превращаются в большой снежный ком – подбегают к воспитателю и тесно прижимаются к нему. </a:t>
            </a:r>
          </a:p>
          <a:p>
            <a:endParaRPr lang="ru-RU">
              <a:latin typeface="Bookman Old Style" pitchFamily="18" charset="0"/>
            </a:endParaRPr>
          </a:p>
        </p:txBody>
      </p:sp>
      <p:pic>
        <p:nvPicPr>
          <p:cNvPr id="22531" name="Picture 3" descr="j012355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80063" y="3429000"/>
            <a:ext cx="34559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j012355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21004">
            <a:off x="369888" y="-63500"/>
            <a:ext cx="3475037"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ятно 1 4"/>
          <p:cNvSpPr/>
          <p:nvPr/>
        </p:nvSpPr>
        <p:spPr>
          <a:xfrm>
            <a:off x="7862888" y="2205038"/>
            <a:ext cx="360362" cy="307975"/>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ятно 1 8"/>
          <p:cNvSpPr/>
          <p:nvPr/>
        </p:nvSpPr>
        <p:spPr>
          <a:xfrm>
            <a:off x="7304088" y="404813"/>
            <a:ext cx="360362" cy="307975"/>
          </a:xfrm>
          <a:prstGeom prst="irregularSeal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ятно 1 9"/>
          <p:cNvSpPr/>
          <p:nvPr/>
        </p:nvSpPr>
        <p:spPr>
          <a:xfrm>
            <a:off x="8248650" y="1576388"/>
            <a:ext cx="360363" cy="307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ятно 1 10"/>
          <p:cNvSpPr/>
          <p:nvPr/>
        </p:nvSpPr>
        <p:spPr>
          <a:xfrm>
            <a:off x="7483475" y="1268413"/>
            <a:ext cx="360363" cy="307975"/>
          </a:xfrm>
          <a:prstGeom prst="irregularSeal1">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ятно 1 11"/>
          <p:cNvSpPr/>
          <p:nvPr/>
        </p:nvSpPr>
        <p:spPr>
          <a:xfrm>
            <a:off x="7956550" y="744538"/>
            <a:ext cx="360363" cy="307975"/>
          </a:xfrm>
          <a:prstGeom prst="irregularSeal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ятно 1 18"/>
          <p:cNvSpPr/>
          <p:nvPr/>
        </p:nvSpPr>
        <p:spPr>
          <a:xfrm>
            <a:off x="4932363" y="6021388"/>
            <a:ext cx="360362" cy="307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ятно 1 19"/>
          <p:cNvSpPr/>
          <p:nvPr/>
        </p:nvSpPr>
        <p:spPr>
          <a:xfrm>
            <a:off x="2987675" y="5021263"/>
            <a:ext cx="360363" cy="307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ятно 1 20"/>
          <p:cNvSpPr/>
          <p:nvPr/>
        </p:nvSpPr>
        <p:spPr>
          <a:xfrm>
            <a:off x="3784600" y="5445125"/>
            <a:ext cx="360363" cy="307975"/>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Пятно 1 21"/>
          <p:cNvSpPr/>
          <p:nvPr/>
        </p:nvSpPr>
        <p:spPr>
          <a:xfrm>
            <a:off x="4395788" y="4921250"/>
            <a:ext cx="360362" cy="254000"/>
          </a:xfrm>
          <a:prstGeom prst="irregularSeal1">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Пятно 1 22"/>
          <p:cNvSpPr/>
          <p:nvPr/>
        </p:nvSpPr>
        <p:spPr>
          <a:xfrm>
            <a:off x="1747838" y="5713413"/>
            <a:ext cx="360362" cy="307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ятно 1 23"/>
          <p:cNvSpPr/>
          <p:nvPr/>
        </p:nvSpPr>
        <p:spPr>
          <a:xfrm>
            <a:off x="2987675" y="5867400"/>
            <a:ext cx="360363" cy="307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Пятно 1 24"/>
          <p:cNvSpPr/>
          <p:nvPr/>
        </p:nvSpPr>
        <p:spPr>
          <a:xfrm>
            <a:off x="1927225" y="4560888"/>
            <a:ext cx="360363" cy="307975"/>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2545" name="Picture 5" descr="H:\для презентации\sn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3885">
            <a:off x="-374650" y="3797300"/>
            <a:ext cx="2405063"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Пятно 1 26"/>
          <p:cNvSpPr/>
          <p:nvPr/>
        </p:nvSpPr>
        <p:spPr>
          <a:xfrm>
            <a:off x="5430838" y="5291138"/>
            <a:ext cx="358775" cy="307975"/>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Пятно 1 27"/>
          <p:cNvSpPr/>
          <p:nvPr/>
        </p:nvSpPr>
        <p:spPr>
          <a:xfrm>
            <a:off x="5219700" y="4149725"/>
            <a:ext cx="360363" cy="306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 name="Пятно 1 28"/>
          <p:cNvSpPr/>
          <p:nvPr/>
        </p:nvSpPr>
        <p:spPr>
          <a:xfrm>
            <a:off x="647700" y="3121025"/>
            <a:ext cx="360363" cy="307975"/>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Пятно 1 29"/>
          <p:cNvSpPr/>
          <p:nvPr/>
        </p:nvSpPr>
        <p:spPr>
          <a:xfrm>
            <a:off x="1150938" y="2652713"/>
            <a:ext cx="358775" cy="307975"/>
          </a:xfrm>
          <a:prstGeom prst="irregularSeal1">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Пятно 1 30"/>
          <p:cNvSpPr/>
          <p:nvPr/>
        </p:nvSpPr>
        <p:spPr>
          <a:xfrm>
            <a:off x="6732588" y="3995738"/>
            <a:ext cx="360362" cy="307975"/>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Пятно 1 31"/>
          <p:cNvSpPr/>
          <p:nvPr/>
        </p:nvSpPr>
        <p:spPr>
          <a:xfrm>
            <a:off x="7843838" y="3678238"/>
            <a:ext cx="360362" cy="307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Пятно 1 32"/>
          <p:cNvSpPr/>
          <p:nvPr/>
        </p:nvSpPr>
        <p:spPr>
          <a:xfrm>
            <a:off x="7573963" y="2960688"/>
            <a:ext cx="360362" cy="307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Пятно 1 33"/>
          <p:cNvSpPr/>
          <p:nvPr/>
        </p:nvSpPr>
        <p:spPr>
          <a:xfrm>
            <a:off x="7456488" y="5445125"/>
            <a:ext cx="360362" cy="307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Пятно 1 34"/>
          <p:cNvSpPr/>
          <p:nvPr/>
        </p:nvSpPr>
        <p:spPr>
          <a:xfrm>
            <a:off x="6551613" y="5080000"/>
            <a:ext cx="360362" cy="307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Пятно 1 35"/>
          <p:cNvSpPr/>
          <p:nvPr/>
        </p:nvSpPr>
        <p:spPr>
          <a:xfrm>
            <a:off x="7472363" y="4502150"/>
            <a:ext cx="360362" cy="307975"/>
          </a:xfrm>
          <a:prstGeom prst="irregularSeal1">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251869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4"/>
          <p:cNvSpPr>
            <a:spLocks noChangeArrowheads="1"/>
          </p:cNvSpPr>
          <p:nvPr/>
        </p:nvSpPr>
        <p:spPr bwMode="auto">
          <a:xfrm>
            <a:off x="2411413" y="2233613"/>
            <a:ext cx="4572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ru-RU" b="1">
                <a:latin typeface="Comic Sans MS" pitchFamily="66" charset="0"/>
              </a:rPr>
              <a:t>Игра «Пальчик о пальчик»</a:t>
            </a:r>
          </a:p>
          <a:p>
            <a:pPr algn="ctr">
              <a:spcBef>
                <a:spcPct val="50000"/>
              </a:spcBef>
            </a:pPr>
            <a:r>
              <a:rPr lang="ru-RU" sz="1600" b="1">
                <a:latin typeface="Bookman Old Style" pitchFamily="18" charset="0"/>
              </a:rPr>
              <a:t>Содержание: </a:t>
            </a:r>
            <a:r>
              <a:rPr lang="ru-RU" sz="1600">
                <a:latin typeface="Bookman Old Style" pitchFamily="18" charset="0"/>
              </a:rPr>
              <a:t>Дети стоят произвольно. Воспитатель читает (пропевает) следующее стихотворение: </a:t>
            </a:r>
          </a:p>
          <a:p>
            <a:pPr algn="ctr">
              <a:spcBef>
                <a:spcPct val="50000"/>
              </a:spcBef>
            </a:pPr>
            <a:r>
              <a:rPr lang="ru-RU" sz="1600">
                <a:latin typeface="Bookman Old Style" pitchFamily="18" charset="0"/>
              </a:rPr>
              <a:t>Пальчик о пальчик: тук-тук. </a:t>
            </a:r>
          </a:p>
          <a:p>
            <a:pPr algn="ctr">
              <a:spcBef>
                <a:spcPct val="50000"/>
              </a:spcBef>
            </a:pPr>
            <a:r>
              <a:rPr lang="ru-RU" sz="1600">
                <a:latin typeface="Bookman Old Style" pitchFamily="18" charset="0"/>
              </a:rPr>
              <a:t>Кулачок о кулачок: стук-стук</a:t>
            </a:r>
            <a:endParaRPr lang="ru-RU" sz="1600"/>
          </a:p>
        </p:txBody>
      </p:sp>
      <p:pic>
        <p:nvPicPr>
          <p:cNvPr id="23555" name="Picture 4" descr="H:\для презентации\clipminp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488"/>
            <a:ext cx="2495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H:\для презентации\clipminshy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167063"/>
            <a:ext cx="239395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j01230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95250"/>
            <a:ext cx="42767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j01230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362355" flipH="1">
            <a:off x="273844" y="2534444"/>
            <a:ext cx="427513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959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3"/>
          <p:cNvSpPr>
            <a:spLocks noChangeArrowheads="1"/>
          </p:cNvSpPr>
          <p:nvPr/>
        </p:nvSpPr>
        <p:spPr bwMode="auto">
          <a:xfrm>
            <a:off x="684213" y="476250"/>
            <a:ext cx="799147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a:solidFill>
                  <a:srgbClr val="000000"/>
                </a:solidFill>
                <a:latin typeface="Comic Sans MS" pitchFamily="66" charset="0"/>
              </a:rPr>
              <a:t>Игра «Утреннее приветствие»</a:t>
            </a:r>
          </a:p>
          <a:p>
            <a:pPr algn="ctr"/>
            <a:endParaRPr lang="ru-RU" sz="1600" b="1">
              <a:solidFill>
                <a:srgbClr val="000000"/>
              </a:solidFill>
              <a:latin typeface="Bookman Old Style" pitchFamily="18" charset="0"/>
            </a:endParaRPr>
          </a:p>
          <a:p>
            <a:pPr algn="ctr"/>
            <a:r>
              <a:rPr lang="ru-RU" b="1">
                <a:solidFill>
                  <a:srgbClr val="000000"/>
                </a:solidFill>
                <a:latin typeface="Bookman Old Style" pitchFamily="18" charset="0"/>
              </a:rPr>
              <a:t>Цель: </a:t>
            </a:r>
            <a:r>
              <a:rPr lang="ru-RU">
                <a:solidFill>
                  <a:srgbClr val="000000"/>
                </a:solidFill>
                <a:latin typeface="Bookman Old Style" pitchFamily="18" charset="0"/>
              </a:rPr>
              <a:t>создание положительного эмоционального климата в группе, развитие навыков общения, привитие навыка приветствия каждого ребенка в группе.</a:t>
            </a:r>
          </a:p>
          <a:p>
            <a:pPr algn="ctr"/>
            <a:r>
              <a:rPr lang="ru-RU" b="1">
                <a:solidFill>
                  <a:srgbClr val="000000"/>
                </a:solidFill>
                <a:latin typeface="Bookman Old Style" pitchFamily="18" charset="0"/>
              </a:rPr>
              <a:t>Содержание: </a:t>
            </a:r>
            <a:r>
              <a:rPr lang="ru-RU">
                <a:solidFill>
                  <a:srgbClr val="000000"/>
                </a:solidFill>
                <a:latin typeface="Bookman Old Style" pitchFamily="18" charset="0"/>
              </a:rPr>
              <a:t>Дети и взрослый встают в круг. Все берутся за руки.</a:t>
            </a:r>
          </a:p>
          <a:p>
            <a:pPr algn="ctr"/>
            <a:r>
              <a:rPr lang="ru-RU">
                <a:solidFill>
                  <a:srgbClr val="000000"/>
                </a:solidFill>
                <a:latin typeface="Bookman Old Style" pitchFamily="18" charset="0"/>
              </a:rPr>
              <a:t>Взрослый, обращая взгляд поочередно к каждому, говорит: «Все мы проснулись и собрались вместе. И Толя здесь… И Саша здесь…» Все дети повторяют за взрослым. Взрослый вместе с детьми приветствуют друг друга: «Здравствуй, Толя! Здравствуй, Саша!.. Здравствуй, солнце!» </a:t>
            </a:r>
          </a:p>
          <a:p>
            <a:pPr algn="ctr"/>
            <a:r>
              <a:rPr lang="ru-RU">
                <a:solidFill>
                  <a:srgbClr val="000000"/>
                </a:solidFill>
                <a:latin typeface="Bookman Old Style" pitchFamily="18" charset="0"/>
              </a:rPr>
              <a:t>Затем педагог оглядывает каждого ребенка и говорит: «Все здесь!» Дети повторяют хором: «Все здесь!» и крепко пожимают друг другу руки (или обнимают друг друга).</a:t>
            </a:r>
          </a:p>
        </p:txBody>
      </p:sp>
      <p:pic>
        <p:nvPicPr>
          <p:cNvPr id="6147" name="Picture 2" descr="j03559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7725" y="4883150"/>
            <a:ext cx="13462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j03559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7475" y="4810125"/>
            <a:ext cx="13716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j035591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9150" y="4838700"/>
            <a:ext cx="1320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j036164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6463" y="4914900"/>
            <a:ext cx="1993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j0355909[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8925" y="4873625"/>
            <a:ext cx="18415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j035592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413" y="4833938"/>
            <a:ext cx="15494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485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97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270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989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779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3"/>
          <p:cNvSpPr>
            <a:spLocks noChangeArrowheads="1"/>
          </p:cNvSpPr>
          <p:nvPr/>
        </p:nvSpPr>
        <p:spPr bwMode="auto">
          <a:xfrm>
            <a:off x="2700338" y="658813"/>
            <a:ext cx="5688012"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600" b="1">
              <a:solidFill>
                <a:srgbClr val="000000"/>
              </a:solidFill>
              <a:latin typeface="Comic Sans MS" pitchFamily="66" charset="0"/>
            </a:endParaRPr>
          </a:p>
          <a:p>
            <a:pPr algn="ctr"/>
            <a:r>
              <a:rPr lang="ru-RU" b="1">
                <a:solidFill>
                  <a:srgbClr val="000000"/>
                </a:solidFill>
                <a:latin typeface="Comic Sans MS" pitchFamily="66" charset="0"/>
              </a:rPr>
              <a:t>Игра «Ищу друга»</a:t>
            </a:r>
          </a:p>
          <a:p>
            <a:pPr algn="ctr"/>
            <a:endParaRPr lang="ru-RU" sz="1600" b="1">
              <a:solidFill>
                <a:srgbClr val="000000"/>
              </a:solidFill>
              <a:latin typeface="Bookman Old Style" pitchFamily="18" charset="0"/>
            </a:endParaRPr>
          </a:p>
          <a:p>
            <a:pPr algn="ctr"/>
            <a:r>
              <a:rPr lang="ru-RU" sz="1600" b="1">
                <a:solidFill>
                  <a:srgbClr val="000000"/>
                </a:solidFill>
                <a:latin typeface="Bookman Old Style" pitchFamily="18" charset="0"/>
              </a:rPr>
              <a:t>Цель: </a:t>
            </a:r>
            <a:r>
              <a:rPr lang="ru-RU" sz="1600">
                <a:solidFill>
                  <a:srgbClr val="000000"/>
                </a:solidFill>
                <a:latin typeface="Bookman Old Style" pitchFamily="18" charset="0"/>
              </a:rPr>
              <a:t>Обучение детей навыкам сотрудничества, переход от игры «рядом» к игре «вместе».</a:t>
            </a:r>
          </a:p>
          <a:p>
            <a:pPr algn="ctr"/>
            <a:r>
              <a:rPr lang="ru-RU" sz="1600" b="1">
                <a:solidFill>
                  <a:srgbClr val="000000"/>
                </a:solidFill>
                <a:latin typeface="Bookman Old Style" pitchFamily="18" charset="0"/>
              </a:rPr>
              <a:t>Содержание:</a:t>
            </a:r>
            <a:r>
              <a:rPr lang="ru-RU" sz="1600">
                <a:solidFill>
                  <a:srgbClr val="000000"/>
                </a:solidFill>
                <a:latin typeface="Bookman Old Style" pitchFamily="18" charset="0"/>
              </a:rPr>
              <a:t> Детям раздают по одной игрушке (набор состоящий из 2-3 игрушек одного вида: зайцы, мишки, собачки и т.д.)</a:t>
            </a:r>
          </a:p>
          <a:p>
            <a:pPr algn="ctr"/>
            <a:r>
              <a:rPr lang="ru-RU" sz="1600">
                <a:solidFill>
                  <a:srgbClr val="000000"/>
                </a:solidFill>
                <a:latin typeface="Bookman Old Style" pitchFamily="18" charset="0"/>
              </a:rPr>
              <a:t>Воспитатель говорит детям, что сейчас они будут танцевать вместе со зверятами. Но одному зайчику, одному мишке танцевать скучно, поэтому, пока звучит музыка, каждый ребенок должен найти для своей зверюшки друзей. (На первом этапе воспитатель обращает внимание, что в наборе не один зайчик (мишка, собачка), а несколько).</a:t>
            </a:r>
          </a:p>
          <a:p>
            <a:pPr algn="ctr"/>
            <a:r>
              <a:rPr lang="ru-RU" sz="1600">
                <a:solidFill>
                  <a:srgbClr val="000000"/>
                </a:solidFill>
                <a:latin typeface="Bookman Old Style" pitchFamily="18" charset="0"/>
              </a:rPr>
              <a:t>Когда начинает звучать музыка, дети ходят по комнате и ищут детей с парными игрушками, то есть подыскивают своей зверюшке друга. Когда друг будет найден, дети танцуют вместе с игрушками. </a:t>
            </a:r>
          </a:p>
          <a:p>
            <a:pPr algn="ctr"/>
            <a:r>
              <a:rPr lang="ru-RU" sz="1600">
                <a:solidFill>
                  <a:srgbClr val="000000"/>
                </a:solidFill>
                <a:latin typeface="Bookman Old Style" pitchFamily="18" charset="0"/>
              </a:rPr>
              <a:t>(Вместо игрушек можно использовать картинки с изображением животных или медальки, которые можно повесить на грудь).</a:t>
            </a:r>
            <a:endParaRPr lang="ru-RU" sz="1600" b="1">
              <a:solidFill>
                <a:srgbClr val="000000"/>
              </a:solidFill>
              <a:latin typeface="Bookman Old Style" pitchFamily="18" charset="0"/>
            </a:endParaRPr>
          </a:p>
        </p:txBody>
      </p:sp>
      <p:pic>
        <p:nvPicPr>
          <p:cNvPr id="7171" name="Picture 3" descr="j012314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07694">
            <a:off x="153194" y="83344"/>
            <a:ext cx="33861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H:\для презентации\clipminslee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23122">
            <a:off x="7938" y="3455988"/>
            <a:ext cx="29352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57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3"/>
          <p:cNvSpPr>
            <a:spLocks noChangeArrowheads="1"/>
          </p:cNvSpPr>
          <p:nvPr/>
        </p:nvSpPr>
        <p:spPr bwMode="auto">
          <a:xfrm>
            <a:off x="395288" y="334963"/>
            <a:ext cx="6823075"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1600" b="1">
                <a:solidFill>
                  <a:srgbClr val="000000"/>
                </a:solidFill>
                <a:latin typeface="Comic Sans MS" pitchFamily="66" charset="0"/>
              </a:rPr>
              <a:t>Игра «Помоги Тане»</a:t>
            </a:r>
          </a:p>
          <a:p>
            <a:pPr algn="ctr"/>
            <a:endParaRPr lang="ru-RU" sz="1400" b="1">
              <a:solidFill>
                <a:srgbClr val="000000"/>
              </a:solidFill>
              <a:latin typeface="Bookman Old Style" pitchFamily="18" charset="0"/>
            </a:endParaRPr>
          </a:p>
          <a:p>
            <a:pPr algn="ctr"/>
            <a:r>
              <a:rPr lang="ru-RU" sz="1400" b="1">
                <a:solidFill>
                  <a:srgbClr val="000000"/>
                </a:solidFill>
                <a:latin typeface="Bookman Old Style" pitchFamily="18" charset="0"/>
              </a:rPr>
              <a:t>Цель: </a:t>
            </a:r>
            <a:r>
              <a:rPr lang="ru-RU" sz="1400">
                <a:solidFill>
                  <a:srgbClr val="000000"/>
                </a:solidFill>
                <a:latin typeface="Bookman Old Style" pitchFamily="18" charset="0"/>
              </a:rPr>
              <a:t>Воспитание навыков партнерского общения, усиление мотивации к общению, снятие тревожности у детей.                                          </a:t>
            </a:r>
          </a:p>
          <a:p>
            <a:pPr algn="ctr"/>
            <a:endParaRPr lang="ru-RU" sz="1400">
              <a:solidFill>
                <a:srgbClr val="000000"/>
              </a:solidFill>
              <a:latin typeface="Bookman Old Style" pitchFamily="18" charset="0"/>
            </a:endParaRPr>
          </a:p>
          <a:p>
            <a:pPr algn="ctr"/>
            <a:r>
              <a:rPr lang="ru-RU" sz="1400" b="1">
                <a:solidFill>
                  <a:srgbClr val="000000"/>
                </a:solidFill>
                <a:latin typeface="Bookman Old Style" pitchFamily="18" charset="0"/>
              </a:rPr>
              <a:t>Содержание: </a:t>
            </a:r>
            <a:r>
              <a:rPr lang="ru-RU" sz="1400">
                <a:solidFill>
                  <a:srgbClr val="000000"/>
                </a:solidFill>
                <a:latin typeface="Bookman Old Style" pitchFamily="18" charset="0"/>
              </a:rPr>
              <a:t>Педагог говорит, что у девочки Тани случилась беда: сломались все игрушки, и ей больше не во что играть. Детям показывают несколько заранее подобранных игрушек, каждая из которых разделена на две части. Например, шляпка гриба и ножка гриба, две части одной матрешки и др. Для более старших можно разделить игрушку на 3-4 части. </a:t>
            </a:r>
          </a:p>
          <a:p>
            <a:pPr algn="ctr"/>
            <a:r>
              <a:rPr lang="ru-RU" sz="1400">
                <a:solidFill>
                  <a:srgbClr val="000000"/>
                </a:solidFill>
                <a:latin typeface="Bookman Old Style" pitchFamily="18" charset="0"/>
              </a:rPr>
              <a:t>Полученные детали раздают детям – каждому ребенку по одной – и просят их помочь Тане починить игрушки. Задача малышей – найти отдельные части игрушки и соединить их. </a:t>
            </a:r>
          </a:p>
          <a:p>
            <a:pPr algn="ctr"/>
            <a:endParaRPr lang="ru-RU" sz="1400" b="1">
              <a:solidFill>
                <a:srgbClr val="000000"/>
              </a:solidFill>
              <a:latin typeface="Bookman Old Style" pitchFamily="18" charset="0"/>
            </a:endParaRPr>
          </a:p>
          <a:p>
            <a:pPr algn="ctr"/>
            <a:r>
              <a:rPr lang="ru-RU" sz="1400" b="1">
                <a:solidFill>
                  <a:srgbClr val="000000"/>
                </a:solidFill>
                <a:latin typeface="Bookman Old Style" pitchFamily="18" charset="0"/>
              </a:rPr>
              <a:t>Примечание: </a:t>
            </a:r>
            <a:r>
              <a:rPr lang="ru-RU" sz="1400">
                <a:solidFill>
                  <a:srgbClr val="000000"/>
                </a:solidFill>
                <a:latin typeface="Bookman Old Style" pitchFamily="18" charset="0"/>
              </a:rPr>
              <a:t>Эта игра похожа на игру «Ищу друга», но является более функциональной, т.к. ее можно использовать и в работе с «особыми» детьми. Например, для тревожных детей инструкция к игре является понятной и доступной., но до начала игры воспитатель должен продемонстрировать как  будут выглядеть починенные игрушки. Для аутичных детей будет легче выполнить задание с логическим завершение  (игрушка снова целая)</a:t>
            </a:r>
            <a:endParaRPr lang="ru-RU" sz="1400" b="1">
              <a:solidFill>
                <a:srgbClr val="000000"/>
              </a:solidFill>
              <a:latin typeface="Bookman Old Style" pitchFamily="18" charset="0"/>
            </a:endParaRPr>
          </a:p>
        </p:txBody>
      </p:sp>
      <p:pic>
        <p:nvPicPr>
          <p:cNvPr id="8195" name="Picture 3" descr="j012355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086475" y="141288"/>
            <a:ext cx="28860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j012355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3578225"/>
            <a:ext cx="28860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для презентации\mins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3789363"/>
            <a:ext cx="2119312"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126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3"/>
          <p:cNvSpPr>
            <a:spLocks noChangeArrowheads="1"/>
          </p:cNvSpPr>
          <p:nvPr/>
        </p:nvSpPr>
        <p:spPr bwMode="auto">
          <a:xfrm>
            <a:off x="250825" y="260350"/>
            <a:ext cx="50419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1400" b="1">
                <a:solidFill>
                  <a:srgbClr val="000000"/>
                </a:solidFill>
                <a:latin typeface="Comic Sans MS" pitchFamily="66" charset="0"/>
              </a:rPr>
              <a:t>Игра «Подарки» </a:t>
            </a:r>
          </a:p>
          <a:p>
            <a:endParaRPr lang="ru-RU" sz="1200" b="1">
              <a:solidFill>
                <a:srgbClr val="000000"/>
              </a:solidFill>
              <a:latin typeface="Bookman Old Style" pitchFamily="18" charset="0"/>
            </a:endParaRPr>
          </a:p>
          <a:p>
            <a:r>
              <a:rPr lang="ru-RU" sz="1200" b="1">
                <a:solidFill>
                  <a:srgbClr val="000000"/>
                </a:solidFill>
                <a:latin typeface="Bookman Old Style" pitchFamily="18" charset="0"/>
              </a:rPr>
              <a:t>Цель: </a:t>
            </a:r>
            <a:r>
              <a:rPr lang="ru-RU" sz="1200">
                <a:solidFill>
                  <a:srgbClr val="000000"/>
                </a:solidFill>
                <a:latin typeface="Bookman Old Style" pitchFamily="18" charset="0"/>
              </a:rPr>
              <a:t>формирование потребности в общении, становление субъективного эмоционального отношения к сверстнику.</a:t>
            </a:r>
          </a:p>
          <a:p>
            <a:endParaRPr lang="ru-RU" sz="1200">
              <a:solidFill>
                <a:srgbClr val="000000"/>
              </a:solidFill>
              <a:latin typeface="Bookman Old Style" pitchFamily="18" charset="0"/>
            </a:endParaRPr>
          </a:p>
          <a:p>
            <a:r>
              <a:rPr lang="ru-RU" sz="1200" b="1">
                <a:solidFill>
                  <a:srgbClr val="000000"/>
                </a:solidFill>
                <a:latin typeface="Bookman Old Style" pitchFamily="18" charset="0"/>
              </a:rPr>
              <a:t>Содержание: </a:t>
            </a:r>
            <a:r>
              <a:rPr lang="ru-RU" sz="1200">
                <a:solidFill>
                  <a:srgbClr val="000000"/>
                </a:solidFill>
                <a:latin typeface="Bookman Old Style" pitchFamily="18" charset="0"/>
              </a:rPr>
              <a:t>Взрослый спрашивает ребят, любят ли они получать подарки и, получив положительный ответ, предлагает: «Давайте будем понарошку дарить подарки».  Затем подзывает к себе одного ребенка, в центр, затем все произносят:</a:t>
            </a:r>
          </a:p>
          <a:p>
            <a:r>
              <a:rPr lang="ru-RU" sz="1200">
                <a:solidFill>
                  <a:srgbClr val="000000"/>
                </a:solidFill>
                <a:latin typeface="Bookman Old Style" pitchFamily="18" charset="0"/>
              </a:rPr>
              <a:t>Принесли мы всем подарки,</a:t>
            </a:r>
          </a:p>
          <a:p>
            <a:r>
              <a:rPr lang="ru-RU" sz="1200">
                <a:solidFill>
                  <a:srgbClr val="000000"/>
                </a:solidFill>
                <a:latin typeface="Bookman Old Style" pitchFamily="18" charset="0"/>
              </a:rPr>
              <a:t>Кто захочет, тот возьмет,</a:t>
            </a:r>
          </a:p>
          <a:p>
            <a:r>
              <a:rPr lang="ru-RU" sz="1200">
                <a:solidFill>
                  <a:srgbClr val="000000"/>
                </a:solidFill>
                <a:latin typeface="Bookman Old Style" pitchFamily="18" charset="0"/>
              </a:rPr>
              <a:t>Вот вам кукла с лентой яркой,</a:t>
            </a:r>
          </a:p>
          <a:p>
            <a:r>
              <a:rPr lang="ru-RU" sz="1200">
                <a:solidFill>
                  <a:srgbClr val="000000"/>
                </a:solidFill>
                <a:latin typeface="Bookman Old Style" pitchFamily="18" charset="0"/>
              </a:rPr>
              <a:t>Конь, волчок и самолет.</a:t>
            </a:r>
          </a:p>
          <a:p>
            <a:r>
              <a:rPr lang="ru-RU" sz="1200">
                <a:solidFill>
                  <a:srgbClr val="000000"/>
                </a:solidFill>
                <a:latin typeface="Bookman Old Style" pitchFamily="18" charset="0"/>
              </a:rPr>
              <a:t>Перечислять игрушки надо медленно, выразительно, чтобы дети успели представить себе каждый предмет. Затем, обращаясь к ребенку, которому будут «дарить» подарок, воспитатель спрашивает, какой	 из перечисленных предметов он хотел бы получить. Если малыш выбирает коня, остальные дети скачут как лошадки. Если кукла – танцуют как куколки и поют песенки. Если волчок – кружатся со звуком «ж». Если самолет – Изображают полет и приземление самолета, раздвигая руки, и воспроизводя рев мотора: «р». </a:t>
            </a:r>
          </a:p>
          <a:p>
            <a:r>
              <a:rPr lang="ru-RU" sz="1200">
                <a:solidFill>
                  <a:srgbClr val="000000"/>
                </a:solidFill>
                <a:latin typeface="Bookman Old Style" pitchFamily="18" charset="0"/>
              </a:rPr>
              <a:t>Пусть ребенок выберет себе «подарок» (кого-то из детей). И тот, кого он выбрал, выходит в центр комнаты. Теперь он будет выбирать подарок. </a:t>
            </a:r>
          </a:p>
          <a:p>
            <a:endParaRPr lang="ru-RU" sz="1200" b="1">
              <a:solidFill>
                <a:srgbClr val="000000"/>
              </a:solidFill>
              <a:latin typeface="Bookman Old Style" pitchFamily="18" charset="0"/>
            </a:endParaRPr>
          </a:p>
          <a:p>
            <a:r>
              <a:rPr lang="ru-RU" sz="1200" b="1">
                <a:solidFill>
                  <a:srgbClr val="000000"/>
                </a:solidFill>
                <a:latin typeface="Bookman Old Style" pitchFamily="18" charset="0"/>
              </a:rPr>
              <a:t>Примечание:</a:t>
            </a:r>
            <a:r>
              <a:rPr lang="ru-RU" sz="1200">
                <a:solidFill>
                  <a:srgbClr val="000000"/>
                </a:solidFill>
                <a:latin typeface="Bookman Old Style" pitchFamily="18" charset="0"/>
              </a:rPr>
              <a:t> Естественно, что подарки можно разнообразить – например, предложить на выбор бабочку, лягушку, мишку, автомобиль и др., которые легко изобразить в движениях. Для этого надо заранее сочинить стишки про эти игрушки.</a:t>
            </a:r>
            <a:endParaRPr lang="ru-RU" sz="1200" b="1">
              <a:solidFill>
                <a:srgbClr val="000000"/>
              </a:solidFill>
              <a:latin typeface="Bookman Old Style" pitchFamily="18" charset="0"/>
            </a:endParaRPr>
          </a:p>
        </p:txBody>
      </p:sp>
      <p:pic>
        <p:nvPicPr>
          <p:cNvPr id="9219" name="Picture 2" descr="H:\для презентации\clipmin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13275">
            <a:off x="6043613" y="306388"/>
            <a:ext cx="1995487"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H:\для презентации\clippo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663" y="3543300"/>
            <a:ext cx="33337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7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3"/>
          <p:cNvSpPr>
            <a:spLocks noChangeArrowheads="1"/>
          </p:cNvSpPr>
          <p:nvPr/>
        </p:nvSpPr>
        <p:spPr bwMode="auto">
          <a:xfrm>
            <a:off x="1908175" y="233363"/>
            <a:ext cx="5184775"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ru-RU" sz="1600" b="1">
                <a:solidFill>
                  <a:srgbClr val="000000"/>
                </a:solidFill>
                <a:latin typeface="Comic Sans MS" pitchFamily="66" charset="0"/>
              </a:rPr>
              <a:t>Игра «Постарайся отгадать»</a:t>
            </a:r>
          </a:p>
          <a:p>
            <a:pPr algn="ctr">
              <a:spcBef>
                <a:spcPct val="50000"/>
              </a:spcBef>
            </a:pPr>
            <a:r>
              <a:rPr lang="ru-RU" sz="1400" b="1">
                <a:solidFill>
                  <a:srgbClr val="000000"/>
                </a:solidFill>
                <a:latin typeface="Bookman Old Style" pitchFamily="18" charset="0"/>
              </a:rPr>
              <a:t>Цель: </a:t>
            </a:r>
            <a:r>
              <a:rPr lang="ru-RU" sz="1400">
                <a:solidFill>
                  <a:srgbClr val="000000"/>
                </a:solidFill>
                <a:latin typeface="Bookman Old Style" pitchFamily="18" charset="0"/>
              </a:rPr>
              <a:t>Развитие эмпатии, тактильного восприятия, развитие речи, развитие навыков общения, сплочение группы.</a:t>
            </a:r>
          </a:p>
          <a:p>
            <a:pPr algn="ctr">
              <a:spcBef>
                <a:spcPct val="50000"/>
              </a:spcBef>
            </a:pPr>
            <a:r>
              <a:rPr lang="ru-RU" sz="1400" b="1">
                <a:solidFill>
                  <a:srgbClr val="000000"/>
                </a:solidFill>
                <a:latin typeface="Bookman Old Style" pitchFamily="18" charset="0"/>
              </a:rPr>
              <a:t>Содержание: </a:t>
            </a:r>
            <a:r>
              <a:rPr lang="ru-RU" sz="1400">
                <a:solidFill>
                  <a:srgbClr val="000000"/>
                </a:solidFill>
                <a:latin typeface="Bookman Old Style" pitchFamily="18" charset="0"/>
              </a:rPr>
              <a:t>Все дети сидят на ковре. Один ребенок – водящий -  поворачивается к ним спиной. Дети по очереди дотрагиваются до его плеча, спинки, гладят его и говорят:</a:t>
            </a:r>
          </a:p>
          <a:p>
            <a:pPr algn="ctr">
              <a:spcBef>
                <a:spcPct val="50000"/>
              </a:spcBef>
            </a:pPr>
            <a:r>
              <a:rPr lang="ru-RU" sz="1400">
                <a:solidFill>
                  <a:srgbClr val="000000"/>
                </a:solidFill>
                <a:latin typeface="Bookman Old Style" pitchFamily="18" charset="0"/>
              </a:rPr>
              <a:t>Раз, два, три, четыре, пять, </a:t>
            </a:r>
          </a:p>
          <a:p>
            <a:pPr algn="ctr">
              <a:spcBef>
                <a:spcPct val="50000"/>
              </a:spcBef>
            </a:pPr>
            <a:r>
              <a:rPr lang="ru-RU" sz="1400">
                <a:solidFill>
                  <a:srgbClr val="000000"/>
                </a:solidFill>
                <a:latin typeface="Bookman Old Style" pitchFamily="18" charset="0"/>
              </a:rPr>
              <a:t>Постарайся отгадать.</a:t>
            </a:r>
          </a:p>
          <a:p>
            <a:pPr algn="ctr">
              <a:spcBef>
                <a:spcPct val="50000"/>
              </a:spcBef>
            </a:pPr>
            <a:r>
              <a:rPr lang="ru-RU" sz="1400">
                <a:solidFill>
                  <a:srgbClr val="000000"/>
                </a:solidFill>
                <a:latin typeface="Bookman Old Style" pitchFamily="18" charset="0"/>
              </a:rPr>
              <a:t>Я с тобою рядом тут.</a:t>
            </a:r>
          </a:p>
          <a:p>
            <a:pPr algn="ctr">
              <a:spcBef>
                <a:spcPct val="50000"/>
              </a:spcBef>
            </a:pPr>
            <a:r>
              <a:rPr lang="ru-RU" sz="1400">
                <a:solidFill>
                  <a:srgbClr val="000000"/>
                </a:solidFill>
                <a:latin typeface="Bookman Old Style" pitchFamily="18" charset="0"/>
              </a:rPr>
              <a:t>Скажи, как меня зовут.</a:t>
            </a:r>
          </a:p>
          <a:p>
            <a:pPr algn="ctr">
              <a:spcBef>
                <a:spcPct val="50000"/>
              </a:spcBef>
            </a:pPr>
            <a:r>
              <a:rPr lang="ru-RU" sz="1400">
                <a:solidFill>
                  <a:srgbClr val="000000"/>
                </a:solidFill>
                <a:latin typeface="Bookman Old Style" pitchFamily="18" charset="0"/>
              </a:rPr>
              <a:t>Водящий пытается отгадать, кто его погладил. Если водящий никак не может отгадать правильно, он поворачивается лицом к играющим, и ему показывают, кто его погладил а он просто пытается вспомнить и назвать имя этого ребенка. </a:t>
            </a:r>
          </a:p>
          <a:p>
            <a:pPr algn="ctr">
              <a:spcBef>
                <a:spcPct val="50000"/>
              </a:spcBef>
            </a:pPr>
            <a:r>
              <a:rPr lang="ru-RU" sz="1400" b="1">
                <a:solidFill>
                  <a:srgbClr val="000000"/>
                </a:solidFill>
                <a:latin typeface="Bookman Old Style" pitchFamily="18" charset="0"/>
              </a:rPr>
              <a:t>Примечание: </a:t>
            </a:r>
            <a:r>
              <a:rPr lang="ru-RU" sz="1400">
                <a:solidFill>
                  <a:srgbClr val="000000"/>
                </a:solidFill>
                <a:latin typeface="Bookman Old Style" pitchFamily="18" charset="0"/>
              </a:rPr>
              <a:t> Модификацией этой игры является игра «Это Я. Узнай меня». Дети также сидят на ковре. Один из них поворачивается спиной к сидящим. Дети по очереди поглаживают его по спине и говорят: </a:t>
            </a:r>
            <a:r>
              <a:rPr lang="ru-RU" sz="1400" b="1">
                <a:solidFill>
                  <a:srgbClr val="000000"/>
                </a:solidFill>
                <a:latin typeface="Bookman Old Style" pitchFamily="18" charset="0"/>
              </a:rPr>
              <a:t>«Это Я Узнай меня».</a:t>
            </a:r>
            <a:r>
              <a:rPr lang="ru-RU" sz="1400">
                <a:solidFill>
                  <a:srgbClr val="000000"/>
                </a:solidFill>
                <a:latin typeface="Bookman Old Style" pitchFamily="18" charset="0"/>
              </a:rPr>
              <a:t> Воспитатель помогает ребенку угадать, называя по очереди имена всех детей. </a:t>
            </a:r>
          </a:p>
          <a:p>
            <a:pPr algn="ctr">
              <a:spcBef>
                <a:spcPct val="50000"/>
              </a:spcBef>
            </a:pPr>
            <a:r>
              <a:rPr lang="ru-RU" sz="1400">
                <a:solidFill>
                  <a:srgbClr val="000000"/>
                </a:solidFill>
                <a:latin typeface="Bookman Old Style" pitchFamily="18" charset="0"/>
              </a:rPr>
              <a:t>Желательно, чтобы каждый ребенок побывал в роли ведущего.</a:t>
            </a:r>
            <a:endParaRPr lang="ru-RU" sz="1400" b="1">
              <a:solidFill>
                <a:srgbClr val="000000"/>
              </a:solidFill>
              <a:latin typeface="Bookman Old Style" pitchFamily="18" charset="0"/>
            </a:endParaRPr>
          </a:p>
          <a:p>
            <a:pPr algn="ctr">
              <a:spcBef>
                <a:spcPct val="50000"/>
              </a:spcBef>
            </a:pPr>
            <a:endParaRPr lang="ru-RU" sz="1400" b="1">
              <a:solidFill>
                <a:srgbClr val="000000"/>
              </a:solidFill>
              <a:latin typeface="Bookman Old Style" pitchFamily="18" charset="0"/>
            </a:endParaRPr>
          </a:p>
        </p:txBody>
      </p:sp>
      <p:pic>
        <p:nvPicPr>
          <p:cNvPr id="10243" name="Picture 2" descr="j012356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0637" y="341312"/>
            <a:ext cx="23241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78707">
            <a:off x="6600826" y="4321175"/>
            <a:ext cx="2590800"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j034485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25" y="476250"/>
            <a:ext cx="6524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j034485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94363">
            <a:off x="395288" y="4221163"/>
            <a:ext cx="65246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E:\Моя папка\Картинки\Телефон\Животные\1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63638" y="2303463"/>
            <a:ext cx="8572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E:\Моя папка\Картинки\Телефон\Животные\1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620470">
            <a:off x="7366000" y="4670425"/>
            <a:ext cx="8572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H:\для презентации\1638.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350" y="5567363"/>
            <a:ext cx="10445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H:\для презентации\1638.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7125" y="2889250"/>
            <a:ext cx="10715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 descr="H:\для презентации\168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68375">
            <a:off x="7605713" y="1647825"/>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H:\для презентации\168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3733">
            <a:off x="825500" y="1101725"/>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948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3"/>
          <p:cNvSpPr>
            <a:spLocks noChangeArrowheads="1"/>
          </p:cNvSpPr>
          <p:nvPr/>
        </p:nvSpPr>
        <p:spPr bwMode="auto">
          <a:xfrm>
            <a:off x="755650" y="188913"/>
            <a:ext cx="7848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ru-RU" b="1">
                <a:solidFill>
                  <a:srgbClr val="000000"/>
                </a:solidFill>
                <a:latin typeface="Comic Sans MS" pitchFamily="66" charset="0"/>
              </a:rPr>
              <a:t>Игра «Липучки»</a:t>
            </a:r>
          </a:p>
          <a:p>
            <a:pPr algn="ctr">
              <a:spcBef>
                <a:spcPct val="50000"/>
              </a:spcBef>
            </a:pPr>
            <a:r>
              <a:rPr lang="ru-RU" sz="1600" b="1">
                <a:solidFill>
                  <a:srgbClr val="000000"/>
                </a:solidFill>
                <a:latin typeface="Bookman Old Style" pitchFamily="18" charset="0"/>
              </a:rPr>
              <a:t>Цель:</a:t>
            </a:r>
            <a:r>
              <a:rPr lang="ru-RU" sz="1600">
                <a:solidFill>
                  <a:srgbClr val="000000"/>
                </a:solidFill>
                <a:latin typeface="Bookman Old Style" pitchFamily="18" charset="0"/>
              </a:rPr>
              <a:t> отработка коммуникативных навыков, умение слушать инструкцию; учить согласовывать свои действия  с действиями других. </a:t>
            </a:r>
          </a:p>
          <a:p>
            <a:pPr algn="ctr">
              <a:spcBef>
                <a:spcPct val="50000"/>
              </a:spcBef>
            </a:pPr>
            <a:r>
              <a:rPr lang="ru-RU" sz="1600" b="1">
                <a:solidFill>
                  <a:srgbClr val="000000"/>
                </a:solidFill>
                <a:latin typeface="Bookman Old Style" pitchFamily="18" charset="0"/>
              </a:rPr>
              <a:t>Содержание: </a:t>
            </a:r>
            <a:r>
              <a:rPr lang="ru-RU" sz="1600">
                <a:solidFill>
                  <a:srgbClr val="000000"/>
                </a:solidFill>
                <a:latin typeface="Bookman Old Style" pitchFamily="18" charset="0"/>
              </a:rPr>
              <a:t>Дети бегают под веселую музыку по группе. Двое детей, держась за руки , пытаются поймать сверстников. При этом они припевают (приговаривают): «Я – липучка-приставучка, я хочу тебя поймать». Каждого пойманного ребенка «липучки берут за руку и присоединяют к своей «липучей компании». Затем они все вместе ловят других детей. </a:t>
            </a:r>
          </a:p>
          <a:p>
            <a:pPr algn="ctr">
              <a:spcBef>
                <a:spcPct val="50000"/>
              </a:spcBef>
            </a:pPr>
            <a:r>
              <a:rPr lang="ru-RU" sz="1600">
                <a:solidFill>
                  <a:srgbClr val="000000"/>
                </a:solidFill>
                <a:latin typeface="Bookman Old Style" pitchFamily="18" charset="0"/>
              </a:rPr>
              <a:t>Когда все дети станут «липучками», они танцуют и говорят «Мы липучки-приставучки. Будем вместе мы плясать». </a:t>
            </a:r>
          </a:p>
          <a:p>
            <a:pPr algn="ctr">
              <a:spcBef>
                <a:spcPct val="50000"/>
              </a:spcBef>
            </a:pPr>
            <a:r>
              <a:rPr lang="ru-RU" sz="1600" b="1">
                <a:solidFill>
                  <a:srgbClr val="000000"/>
                </a:solidFill>
                <a:latin typeface="Bookman Old Style" pitchFamily="18" charset="0"/>
              </a:rPr>
              <a:t>Примечание: </a:t>
            </a:r>
            <a:r>
              <a:rPr lang="ru-RU" sz="1600">
                <a:solidFill>
                  <a:srgbClr val="000000"/>
                </a:solidFill>
                <a:latin typeface="Bookman Old Style" pitchFamily="18" charset="0"/>
              </a:rPr>
              <a:t>На первых порах, пока дети не освоили игру, в роли липучки выступает взрослый.</a:t>
            </a:r>
            <a:endParaRPr lang="ru-RU" sz="1600" b="1">
              <a:solidFill>
                <a:srgbClr val="000000"/>
              </a:solidFill>
              <a:latin typeface="Bookman Old Style" pitchFamily="18" charset="0"/>
            </a:endParaRPr>
          </a:p>
        </p:txBody>
      </p:sp>
      <p:pic>
        <p:nvPicPr>
          <p:cNvPr id="11267" name="Picture 5" descr="E:\Моя папка\Картинки\Телефон\Животные\opr02YSU.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149725"/>
            <a:ext cx="33115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09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3"/>
          <p:cNvSpPr>
            <a:spLocks noChangeArrowheads="1"/>
          </p:cNvSpPr>
          <p:nvPr/>
        </p:nvSpPr>
        <p:spPr bwMode="auto">
          <a:xfrm>
            <a:off x="1476375" y="765175"/>
            <a:ext cx="45720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000" b="1">
                <a:solidFill>
                  <a:srgbClr val="000000"/>
                </a:solidFill>
                <a:latin typeface="Comic Sans MS" pitchFamily="66" charset="0"/>
              </a:rPr>
              <a:t>Игра «Сделай как Я»</a:t>
            </a:r>
          </a:p>
          <a:p>
            <a:pPr algn="ctr"/>
            <a:endParaRPr lang="ru-RU" sz="2000" b="1">
              <a:solidFill>
                <a:srgbClr val="000000"/>
              </a:solidFill>
              <a:latin typeface="Comic Sans MS" pitchFamily="66" charset="0"/>
            </a:endParaRPr>
          </a:p>
          <a:p>
            <a:pPr algn="ctr"/>
            <a:r>
              <a:rPr lang="ru-RU" b="1">
                <a:solidFill>
                  <a:srgbClr val="000000"/>
                </a:solidFill>
                <a:latin typeface="Bookman Old Style" pitchFamily="18" charset="0"/>
              </a:rPr>
              <a:t>Цель:</a:t>
            </a:r>
            <a:r>
              <a:rPr lang="ru-RU">
                <a:solidFill>
                  <a:srgbClr val="000000"/>
                </a:solidFill>
                <a:latin typeface="Bookman Old Style" pitchFamily="18" charset="0"/>
              </a:rPr>
              <a:t> создание оптимальных условий для физического контакта, обмена эмоциями; способствовать становлению положительного отношения к сверстнику.</a:t>
            </a:r>
          </a:p>
          <a:p>
            <a:pPr algn="ctr"/>
            <a:endParaRPr lang="ru-RU" b="1">
              <a:solidFill>
                <a:srgbClr val="000000"/>
              </a:solidFill>
              <a:latin typeface="Bookman Old Style" pitchFamily="18" charset="0"/>
            </a:endParaRPr>
          </a:p>
          <a:p>
            <a:pPr algn="ctr"/>
            <a:r>
              <a:rPr lang="ru-RU" b="1">
                <a:solidFill>
                  <a:srgbClr val="000000"/>
                </a:solidFill>
                <a:latin typeface="Bookman Old Style" pitchFamily="18" charset="0"/>
              </a:rPr>
              <a:t>Содержание:</a:t>
            </a:r>
            <a:r>
              <a:rPr lang="ru-RU">
                <a:solidFill>
                  <a:srgbClr val="000000"/>
                </a:solidFill>
                <a:latin typeface="Bookman Old Style" pitchFamily="18" charset="0"/>
              </a:rPr>
              <a:t> Воспитатель говорит малышу: «Я взяла Никиту за руку. Посмотри. Сделай как я» Добивается, чтобы ребенок повторил просьбу, делая акцент на то, что это Никита. Или: «Я обнимаю Алешу, он хороший. Сделай как я». «Я дала машинку Коле. Сделай как я» и т.д.</a:t>
            </a:r>
          </a:p>
        </p:txBody>
      </p:sp>
      <p:pic>
        <p:nvPicPr>
          <p:cNvPr id="12291" name="Picture 2" descr="H:\для презентации\clipminniewi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263" y="1593850"/>
            <a:ext cx="19812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na0088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394528">
            <a:off x="6851650" y="58738"/>
            <a:ext cx="2078038"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na0088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271963"/>
            <a:ext cx="230505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na0088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01456" flipV="1">
            <a:off x="182563" y="58738"/>
            <a:ext cx="2214562"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13001" flipH="1">
            <a:off x="6458744" y="4334669"/>
            <a:ext cx="2843212"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388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3"/>
          <p:cNvSpPr>
            <a:spLocks noChangeArrowheads="1"/>
          </p:cNvSpPr>
          <p:nvPr/>
        </p:nvSpPr>
        <p:spPr bwMode="auto">
          <a:xfrm>
            <a:off x="684213" y="163513"/>
            <a:ext cx="7991475"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ru-RU" b="1">
                <a:solidFill>
                  <a:srgbClr val="000000"/>
                </a:solidFill>
                <a:latin typeface="Comic Sans MS" pitchFamily="66" charset="0"/>
              </a:rPr>
              <a:t>Игра «Зеркало»</a:t>
            </a:r>
          </a:p>
          <a:p>
            <a:pPr algn="ctr">
              <a:spcBef>
                <a:spcPct val="50000"/>
              </a:spcBef>
            </a:pPr>
            <a:r>
              <a:rPr lang="ru-RU" sz="1600" b="1">
                <a:solidFill>
                  <a:srgbClr val="000000"/>
                </a:solidFill>
                <a:latin typeface="Bookman Old Style" pitchFamily="18" charset="0"/>
              </a:rPr>
              <a:t>Цель:</a:t>
            </a:r>
            <a:r>
              <a:rPr lang="ru-RU" sz="1600">
                <a:solidFill>
                  <a:srgbClr val="000000"/>
                </a:solidFill>
                <a:latin typeface="Bookman Old Style" pitchFamily="18" charset="0"/>
              </a:rPr>
              <a:t> отработка навыков взаимодействия взрослого с ребенком; формирования понимания того, что другой ребенок и взрослый такие же (может делать то же, похож и т.д.).</a:t>
            </a:r>
          </a:p>
          <a:p>
            <a:pPr algn="ctr">
              <a:spcBef>
                <a:spcPct val="50000"/>
              </a:spcBef>
            </a:pPr>
            <a:r>
              <a:rPr lang="ru-RU" sz="1600" b="1">
                <a:solidFill>
                  <a:srgbClr val="000000"/>
                </a:solidFill>
                <a:latin typeface="Bookman Old Style" pitchFamily="18" charset="0"/>
              </a:rPr>
              <a:t>Содержание: </a:t>
            </a:r>
            <a:r>
              <a:rPr lang="ru-RU" sz="1600">
                <a:solidFill>
                  <a:srgbClr val="000000"/>
                </a:solidFill>
                <a:latin typeface="Bookman Old Style" pitchFamily="18" charset="0"/>
              </a:rPr>
              <a:t>1этап- индивидуальный. Взрослый подводит ребенка к зеркалу. Обращает  его внимание на изображение, появляющееся в нем. Затем говорит: «Теперь я буду зеркалом». Ребенок «смотрится в зеркало», а воспитатель повторяет его движения. Далее воспитатель и ребенок меняются ролями. Подобные упражнения воспитатель проводит со всеми детьми по очереди, отдельно. </a:t>
            </a:r>
          </a:p>
          <a:p>
            <a:pPr algn="ctr">
              <a:spcBef>
                <a:spcPct val="50000"/>
              </a:spcBef>
            </a:pPr>
            <a:r>
              <a:rPr lang="ru-RU" sz="1600">
                <a:solidFill>
                  <a:srgbClr val="000000"/>
                </a:solidFill>
                <a:latin typeface="Bookman Old Style" pitchFamily="18" charset="0"/>
              </a:rPr>
              <a:t>2 этап – групповой. Условия игры усложняются. Все дети встают в круг (если маленькие – в одну линию, напротив воспитателя) и становятся «маленькими зеркалами». Воспитатель показывает движение, а они повторяют его. Воспитатель сопровождает движение словами: «Мой дружок, в меня смотри и за мной все повтори». </a:t>
            </a:r>
          </a:p>
          <a:p>
            <a:pPr algn="ctr">
              <a:spcBef>
                <a:spcPct val="50000"/>
              </a:spcBef>
            </a:pPr>
            <a:endParaRPr lang="ru-RU" sz="1400" b="1">
              <a:solidFill>
                <a:srgbClr val="000000"/>
              </a:solidFill>
              <a:latin typeface="Bookman Old Style" pitchFamily="18" charset="0"/>
            </a:endParaRPr>
          </a:p>
        </p:txBody>
      </p:sp>
      <p:pic>
        <p:nvPicPr>
          <p:cNvPr id="13315" name="Picture 2" descr="H:\для презентации\19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4711700"/>
            <a:ext cx="20732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H:\для презентации\19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651375"/>
            <a:ext cx="2046287"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для презентации\2f3301045fc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4811713"/>
            <a:ext cx="1816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H:\для презентации\2f3301045fcf.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300" y="4868863"/>
            <a:ext cx="189388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59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2492</Words>
  <Application>Microsoft Office PowerPoint</Application>
  <PresentationFormat>Экран (4:3)</PresentationFormat>
  <Paragraphs>108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cp:revision>
  <dcterms:created xsi:type="dcterms:W3CDTF">2017-01-02T11:34:04Z</dcterms:created>
  <dcterms:modified xsi:type="dcterms:W3CDTF">2017-01-02T11:34:35Z</dcterms:modified>
</cp:coreProperties>
</file>