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2" r:id="rId3"/>
    <p:sldId id="323" r:id="rId4"/>
    <p:sldId id="326" r:id="rId5"/>
    <p:sldId id="312" r:id="rId6"/>
    <p:sldId id="320" r:id="rId7"/>
    <p:sldId id="324" r:id="rId8"/>
    <p:sldId id="330" r:id="rId9"/>
    <p:sldId id="321" r:id="rId10"/>
    <p:sldId id="325" r:id="rId11"/>
    <p:sldId id="327" r:id="rId12"/>
    <p:sldId id="328" r:id="rId13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E4EEF8"/>
    <a:srgbClr val="EAEAEA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6" autoAdjust="0"/>
    <p:restoredTop sz="92000" autoAdjust="0"/>
  </p:normalViewPr>
  <p:slideViewPr>
    <p:cSldViewPr>
      <p:cViewPr>
        <p:scale>
          <a:sx n="89" d="100"/>
          <a:sy n="89" d="100"/>
        </p:scale>
        <p:origin x="-227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ВШУ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53-4AEA-AB3F-54DE277663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ПДН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53-4AEA-AB3F-54DE27766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38368"/>
        <c:axId val="44897024"/>
      </c:barChart>
      <c:catAx>
        <c:axId val="3413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897024"/>
        <c:crosses val="autoZero"/>
        <c:auto val="1"/>
        <c:lblAlgn val="ctr"/>
        <c:lblOffset val="100"/>
        <c:noMultiLvlLbl val="0"/>
      </c:catAx>
      <c:valAx>
        <c:axId val="4489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1383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33557-1461-49E3-88C6-4443B0C1EB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7074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7074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B9E0-BEDB-4B6D-8DCF-9AE40CDB7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4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D5A1A-301F-4E1B-8B1D-876F2759759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2934B-4E85-41CC-BD59-85734C76B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3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-mousosh4.minobr63.ru/wordpress/wp-content/uploads/2021/03/%D0%9F%D0%BE%D0%BB%D0%BE%D0%B6%D0%B5%D0%BD%D0%B8%D0%B5-%D0%BE-%D1%88%D0%BA%D0%BE%D0%BB%D1%8C%D0%BD%D0%BE%D0%B9-%D1%81%D0%BB%D1%83%D0%B6%D0%B1%D0%B5-%D0%BC%D0%B5%D0%B4%D0%B8%D0%B0%D1%86%D0%B8%D0%B8-ep.pd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mediation63" TargetMode="External"/><Relationship Id="rId4" Type="http://schemas.openxmlformats.org/officeDocument/2006/relationships/hyperlink" Target="http://www.bez-mousosh4.minobr63.ru/wordpress/wp-content/uploads/2021/04/%D0%9F%D0%9E%D0%9B%D0%9E%D0%96%D0%95%D0%9D%D0%98%D0%95-%D0%9E-%D0%A1%D0%9E%D0%92%D0%95%D0%A2%D0%95-%D0%9F%D0%A0%D0%9E%D0%A4%D0%98%D0%9B%D0%90%D0%9A%D0%A2%D0%98%D0%9A%D0%98-%D0%A1%D0%9A%D0%90%D0%9D-ep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7086600" cy="86409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Шеховцова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Лариса Васильевна,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ГБОУ СОШ № 4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п.г.т.Безенчук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06.04.2023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588" y="1105593"/>
            <a:ext cx="8521892" cy="55637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профилактической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</a:t>
            </a:r>
            <a:br>
              <a:rPr lang="ru-RU" sz="2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 обучающимися, 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состоящими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внутришкольном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учете.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Microsoft YaHei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Microsoft YaHei"/>
                <a:cs typeface="Times New Roman" panose="02020603050405020304" pitchFamily="18" charset="0"/>
              </a:rPr>
              <a:t>№ 4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Microsoft YaHei"/>
                <a:cs typeface="Times New Roman" panose="02020603050405020304" pitchFamily="18" charset="0"/>
              </a:rPr>
              <a:t>п.г.т.Безенчук</a:t>
            </a:r>
            <a:endParaRPr lang="ru-RU" altLang="ru-RU" sz="1600" b="1" dirty="0" smtClean="0">
              <a:solidFill>
                <a:srgbClr val="002060"/>
              </a:solidFill>
              <a:latin typeface="Arial Narrow" panose="020B0606020202030204" pitchFamily="34" charset="0"/>
              <a:ea typeface="Microsoft YaHei"/>
              <a:cs typeface="Times New Roman" panose="02020603050405020304" pitchFamily="18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Microsoft YaHei"/>
                <a:cs typeface="Times New Roman" panose="02020603050405020304" pitchFamily="18" charset="0"/>
              </a:rPr>
              <a:t> муниципального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Microsoft YaHei"/>
                <a:cs typeface="Times New Roman" panose="02020603050405020304" pitchFamily="18" charset="0"/>
              </a:rPr>
              <a:t>района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Microsoft YaHei"/>
                <a:cs typeface="Times New Roman" panose="02020603050405020304" pitchFamily="18" charset="0"/>
              </a:rPr>
              <a:t>Безенчукский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Microsoft YaHei"/>
                <a:cs typeface="Times New Roman" panose="02020603050405020304" pitchFamily="18" charset="0"/>
              </a:rPr>
              <a:t>Самарской области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www.informio.ru/imgs/fotos/p130_dscn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1" y="979163"/>
            <a:ext cx="2952328" cy="24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743" y="1124744"/>
            <a:ext cx="44616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Шаг 1.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причин  социальной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обследование жилищно-бытовых условий обучающегося;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внутрисемейных отношений (определение категории семьи);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комфортности образовательной среды;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детско-подростковых отношений.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социального паспорта класса.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рекомендаций психолога  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 работы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 и семьёй по результатам мониторингов, 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индивидуальной профилактической работы: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составление и реализация программы (плана) индивидуально-профилактической работы с ребенком и его семьей.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органами системы профилактики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Шаг5. Анализ результатов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проводимой профилактической работы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коррекция форм работы с ребёнком и семьёй.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6494" y="116632"/>
            <a:ext cx="8867506" cy="9087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 детьми «группы риска»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47" y="767228"/>
            <a:ext cx="2043446" cy="261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/>
          <a:stretch/>
        </p:blipFill>
        <p:spPr bwMode="auto">
          <a:xfrm>
            <a:off x="6820639" y="779274"/>
            <a:ext cx="2106779" cy="262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91" y="3784831"/>
            <a:ext cx="2043257" cy="272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2032"/>
            <a:ext cx="1995546" cy="272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0818" y="188640"/>
            <a:ext cx="8689200" cy="465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профилактической работы ОО: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801" y="578435"/>
            <a:ext cx="4191902" cy="92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Психологическое сопровождение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учащегося и его родителей;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деструктивного состояния (зависимостей) через СПТ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(участие «группы риска» - 100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внеурочную деятельность  и объединения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допобразования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(100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%): </a:t>
            </a:r>
            <a:endParaRPr lang="ru-RU" sz="16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юнармейский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отряд «Авангард»,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волонтерская деятельность («Мой выбор») и экологическое объединение «Родник»;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школьный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спортивный клуб «Новый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формат»;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мини-технопарк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Квантум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школьное самоуправление.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Занятость в работе профильных смен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(84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 в каникулярное время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к организации мероприятий  в ЛДП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летний период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(79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работе школьных трудовых бригад.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Трудоустройство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подростков в летний период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(2021г.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22%, 2022г.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50%, 2023г. (план)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42.userapi.com/impg/QhLwMaaUwiqwO0vIbC-wmnvFkpUcP-DF32ekZw/A3Nqcqa1Als.jpg?size=1280x960&amp;quality=96&amp;sign=3d7c5f461a887036326af245cd8121ef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r="1741" b="37586"/>
          <a:stretch/>
        </p:blipFill>
        <p:spPr bwMode="auto">
          <a:xfrm>
            <a:off x="5051048" y="652441"/>
            <a:ext cx="2871550" cy="14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44.userapi.com/impg/9Ry3gZ1u5RSURMmP2LwUnZKiM0VmoA5kgYs-mg/lIZX9ImSHnU.jpg?size=1280x960&amp;quality=96&amp;sign=001a5312ade84f505f5b3dd0e1ac52c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33" y="2178562"/>
            <a:ext cx="2066338" cy="15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un9-13.userapi.com/impg/Nsq98FXcEhbJ-HAMXkSf1MWu3T3GlJevumv62w/o9R_aPoz_Jk.jpg?size=1200x1600&amp;quality=96&amp;sign=dfcce96e53fd4f27d87f4a44e73a478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04" y="2259431"/>
            <a:ext cx="1350419" cy="18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28.userapi.com/impg/k19duHEDFdCLLuljXDCBxvgqXUq0fW6NM3VMAw/9ondczr7NPs.jpg?size=1280x960&amp;quality=96&amp;sign=3fab1c735aad3e78bc54087927c99c4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23" y="3284984"/>
            <a:ext cx="2390958" cy="17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13.userapi.com/impg/BqI2GKW6ow7RgYzQ6i-te2KnehMWqAeXCMyjxg/-VjvdFpydqk.jpg?size=1280x720&amp;quality=96&amp;sign=c810a482b7296fa520a87a52e5730d1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20" y="4941168"/>
            <a:ext cx="268829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64.userapi.com/impg/jXY9fNtSQxqlQg5k6_cH0Iy9UVUADZA2SU30bQ/PhAmo8ITDOw.jpg?size=1280x824&amp;quality=96&amp;sign=e424519eae6af5bb07e106498987451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39" y="4291370"/>
            <a:ext cx="2265771" cy="14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780928"/>
            <a:ext cx="4734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Нет!!! Не рождаются трудными дети!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 им вовремя не помогли…</a:t>
            </a: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важная часть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воспитания-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характера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 труднее всего управиться,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тот, которым впоследствии мы больше всего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гордимся!!!!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Трудный ребе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786472" cy="25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893" y="5301208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Положение о школьной службе медиации ГБОУ СОШ № 4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п.г.т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 Безенчук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326" y="4333946"/>
            <a:ext cx="3788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Положение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 Совете профилактики правонарушений и безнадзорности среди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несовершеннолетних</a:t>
            </a:r>
            <a:endParaRPr lang="ru-RU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26" y="2780928"/>
            <a:ext cx="40262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детских служб примирения Самарской области</a:t>
            </a:r>
          </a:p>
          <a:p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327" y="3548438"/>
            <a:ext cx="365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Службы </a:t>
            </a: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примирения Самарской </a:t>
            </a:r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области</a:t>
            </a:r>
            <a:endParaRPr lang="ru-RU" sz="16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5"/>
            <a:ext cx="43924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Дети и подростки «группы риска»- это дети, которые в силу определённых обстоятельств своей жизни более других подвержены негативным внешним  воздействиям со стороны общества, в том числе, его криминальных элементов, что приводит к социальной и психологической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нарушение процесса социального развития  и социализации ребёнка (отставание в положительном развитии).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kern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Основной приоритет школы-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своевременное выявление причин 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ребёнка и коррекция условий его социализации.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un9-19.userapi.com/impg/HvTYr1Y00c8RDXctr23ptiwzg5pD8cP-8girxA/RZAaouLFIqA.jpg?size=1200x690&amp;quality=96&amp;sign=21f9f3a387c75ca52fe065c511389f4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r="2223"/>
          <a:stretch/>
        </p:blipFill>
        <p:spPr bwMode="auto">
          <a:xfrm>
            <a:off x="5049544" y="908720"/>
            <a:ext cx="3663599" cy="22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43204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</a:rPr>
              <a:t>«Трудные» дети…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7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6494" y="260649"/>
            <a:ext cx="8867506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учащихся: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82809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Общая экономическая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социальная нестабильность общества- изменение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ценностных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ориентаций;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  <a:defRPr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неблагоприятные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семейно-бытовые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отношения (в том числе, негативные з</a:t>
            </a:r>
            <a:r>
              <a:rPr kumimoji="0" lang="ru-RU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ависимости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 членов семьи);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чрезмерная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занятость родителей устройством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личной жизни, загруженность на работе- отсутствие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надлежащего контроля обучения и поведения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детей;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kern="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ошибки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семейного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воспитания («распущенность от вседозволенности», авторитарный стиль общения, равнодушие по отношению к ребёнку);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kern="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социально-педагогическая запущенность (неуспевающие, недисциплинированные):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чрезмерная педагогическая опека, принудительный характер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методов обучения и воспитания,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недостаточный уровень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техники педагогического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общения;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отклоняющиеся от нормы по состоянию здоровья 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>
                <a:solidFill>
                  <a:srgbClr val="002060"/>
                </a:solidFill>
              </a:rPr>
              <a:t>психические и соматические заболевания).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Следствие: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дети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или подростки демонстрируют отклоняющиеся формы поведения по причине недостатка воспитания, отсутствия сформированных стереотипов и примеров.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3056" y="1700808"/>
            <a:ext cx="8069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Предупреждение безнадзорности, беспризорности, правонарушений и антиобщественных действий несовершеннолетних, выявление и устранение причин и условий, способствующих этому;</a:t>
            </a:r>
          </a:p>
          <a:p>
            <a:endParaRPr lang="ru-RU" sz="20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Обеспечение защиты прав и законных интересов несовершеннолетних;</a:t>
            </a:r>
          </a:p>
          <a:p>
            <a:endParaRPr lang="ru-RU" sz="20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Социально-педагогическая реабилитация несовершеннолетних, находящихся в социально опасном положении;</a:t>
            </a:r>
          </a:p>
          <a:p>
            <a:endParaRPr lang="ru-RU" sz="20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4. Выявление и пресечение случаев вовлечения несовершеннолетних в совершение преступлений и антиобщественных действий.</a:t>
            </a:r>
            <a:endParaRPr lang="ru-RU" sz="20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6494" y="116632"/>
            <a:ext cx="8867506" cy="9087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2975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задачи деятельности ОО по профилактике безнадзорности и правонарушений:</a:t>
            </a:r>
          </a:p>
        </p:txBody>
      </p:sp>
    </p:spTree>
    <p:extLst>
      <p:ext uri="{BB962C8B-B14F-4D97-AF65-F5344CB8AC3E}">
        <p14:creationId xmlns:p14="http://schemas.microsoft.com/office/powerpoint/2010/main" val="17524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94" y="44624"/>
            <a:ext cx="8867506" cy="792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профилактики несовершеннолетних ОО. 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 база.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096" y="1274702"/>
            <a:ext cx="1991088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30" y="3429000"/>
            <a:ext cx="1907034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589" y="1404873"/>
            <a:ext cx="1898510" cy="290286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24" y="3494141"/>
            <a:ext cx="2160240" cy="303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44" y="1321601"/>
            <a:ext cx="1766831" cy="306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1806" y="116633"/>
            <a:ext cx="8867506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профилактики несовершеннолетних ОО. 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 база.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6965" y="908721"/>
            <a:ext cx="86055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от 24 июня 1999 № 120-ФЗ «Об основах системы профилактики безнадзорности и правонарушений  несовершеннолетних».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  № 273-ФЗ «Об образовании в Российской Федерации».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от 24 июля 1998 № 124-ФЗ «Об основных гарантиях прав ребенка в Российской Федерации».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29.05.2015 № 996-р «Об утверждении Стратегии развития воспитания в РФ на период до 2025».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системы профилактики безнадзорности до 2025 года (распоряжение Правительства РФ от 18.03.2021 № 656-р).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23.11.2020 №733 «Об утверждении стратегии государственной антинаркотической политики РФ на период до 2030 года».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Концепция профилактики употребления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образовательной среде на период до 2025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Самарской области  №117-гд от 11.12.2017 «О профилактике правонарушений на территории Самарской области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23.08.2021 N 07-4715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методических рекомендаций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учете отдельных категорий несовершеннолетних в образовательных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Совете профилактики в ГБОУ СОШ № 4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Безенчук.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выявления и сопровождения несовершеннолетних «группы риска» в ОО.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20303" y="2537344"/>
            <a:ext cx="1872208" cy="963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3969" y="2556461"/>
            <a:ext cx="1872208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КДН и ЗП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3969" y="3625421"/>
            <a:ext cx="1872208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ПДН О МВД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196752"/>
            <a:ext cx="1872208" cy="936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ГБУ ЦПП МСП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Безенчукский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0237" y="2535301"/>
            <a:ext cx="2088232" cy="13681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ГКУ СО КЦСОН Юго-Западного округа отделения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Безенчукский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196752"/>
            <a:ext cx="1872208" cy="936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ГКУ СО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Безенчукский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«Дом детства»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482442"/>
            <a:ext cx="2880320" cy="14668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образования: «Камертон», ДЮСШ, «Школа искусств», ВСК «Витязь», «За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своя»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4500809"/>
            <a:ext cx="2448272" cy="14484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ГБУЗ СО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Безенчукская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ЦРБ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364088" y="1988841"/>
            <a:ext cx="792088" cy="546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494425" y="2132857"/>
            <a:ext cx="501511" cy="4044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</p:cNvCxnSpPr>
          <p:nvPr/>
        </p:nvCxnSpPr>
        <p:spPr>
          <a:xfrm flipV="1">
            <a:off x="2756177" y="2928577"/>
            <a:ext cx="948503" cy="23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3"/>
          </p:cNvCxnSpPr>
          <p:nvPr/>
        </p:nvCxnSpPr>
        <p:spPr>
          <a:xfrm flipV="1">
            <a:off x="2756177" y="3356993"/>
            <a:ext cx="964126" cy="6644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37510" y="2907347"/>
            <a:ext cx="892727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822241" y="3565585"/>
            <a:ext cx="688852" cy="870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4991649" y="3501009"/>
            <a:ext cx="992224" cy="8706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276494" y="116632"/>
            <a:ext cx="8867506" cy="9087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профилактики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(межведомственное взаимодействие)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535301"/>
            <a:ext cx="2088232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625421"/>
            <a:ext cx="2072609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Администрация ОО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96752"/>
            <a:ext cx="2160240" cy="936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 профилактики ОО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0237" y="2535301"/>
            <a:ext cx="2088232" cy="13681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(родители)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196752"/>
            <a:ext cx="2016224" cy="936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Служба психологической поддержки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4371656"/>
            <a:ext cx="2088232" cy="11455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Школьная служба медиации (примирения), одноклассники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4244" y="4371656"/>
            <a:ext cx="1873780" cy="11455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Учителя: кураторы, наставники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364088" y="1988841"/>
            <a:ext cx="792088" cy="546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494425" y="2132857"/>
            <a:ext cx="501511" cy="4044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</p:cNvCxnSpPr>
          <p:nvPr/>
        </p:nvCxnSpPr>
        <p:spPr>
          <a:xfrm flipV="1">
            <a:off x="2771800" y="2907417"/>
            <a:ext cx="948503" cy="23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3"/>
          </p:cNvCxnSpPr>
          <p:nvPr/>
        </p:nvCxnSpPr>
        <p:spPr>
          <a:xfrm flipV="1">
            <a:off x="2756177" y="3356993"/>
            <a:ext cx="964126" cy="6644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37510" y="2907347"/>
            <a:ext cx="892727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0"/>
          </p:cNvCxnSpPr>
          <p:nvPr/>
        </p:nvCxnSpPr>
        <p:spPr>
          <a:xfrm flipV="1">
            <a:off x="3785326" y="3501008"/>
            <a:ext cx="523519" cy="870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4991649" y="3501009"/>
            <a:ext cx="992224" cy="8706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276494" y="116632"/>
            <a:ext cx="8867506" cy="90871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профилактики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(взаимодействие участников образовательных отношений)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https://beolin.club/uploads/posts/2022-08/1660115981_19-beolin-club-p-rasseyannii-rebenok-risunok-krasivo-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27" y="1375542"/>
            <a:ext cx="1937770" cy="270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8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6494" y="260648"/>
            <a:ext cx="8615986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ОО, 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состоящих на различных видах учета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5743262"/>
              </p:ext>
            </p:extLst>
          </p:nvPr>
        </p:nvGraphicFramePr>
        <p:xfrm>
          <a:off x="1619672" y="1628800"/>
          <a:ext cx="614716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3418</TotalTime>
  <Words>672</Words>
  <Application>Microsoft Office PowerPoint</Application>
  <PresentationFormat>Экран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     Об организации профилактической работы с обучающимися,   состоящими на внутришкольном учете. </vt:lpstr>
      <vt:lpstr>«Трудные» дети…</vt:lpstr>
      <vt:lpstr>Причины девиантного поведения учащихся:</vt:lpstr>
      <vt:lpstr>Презентация PowerPoint</vt:lpstr>
      <vt:lpstr>Система профилактики несовершеннолетних ОО.   Нормативно-правовая  база.</vt:lpstr>
      <vt:lpstr>Система профилактики несовершеннолетних ОО.   Нормативно-правовая  база.</vt:lpstr>
      <vt:lpstr>Презентация PowerPoint</vt:lpstr>
      <vt:lpstr>Презентация PowerPoint</vt:lpstr>
      <vt:lpstr>Количество обучающихся ОО,  состоящих на различных видах учета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готовности общеобразовательных организаций Центрального управления министерства образования и науки Самарской области к мониторингу по функциональной грамотности в 2022 году</dc:title>
  <dc:creator>Алейникова СГ</dc:creator>
  <cp:lastModifiedBy>Маргарита</cp:lastModifiedBy>
  <cp:revision>343</cp:revision>
  <cp:lastPrinted>2023-04-06T05:13:25Z</cp:lastPrinted>
  <dcterms:created xsi:type="dcterms:W3CDTF">2022-03-18T12:14:06Z</dcterms:created>
  <dcterms:modified xsi:type="dcterms:W3CDTF">2023-10-21T10:00:22Z</dcterms:modified>
</cp:coreProperties>
</file>