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9" r:id="rId3"/>
    <p:sldId id="257" r:id="rId4"/>
    <p:sldId id="267" r:id="rId5"/>
    <p:sldId id="258" r:id="rId6"/>
    <p:sldId id="259" r:id="rId7"/>
    <p:sldId id="273" r:id="rId8"/>
    <p:sldId id="285" r:id="rId9"/>
    <p:sldId id="269" r:id="rId10"/>
    <p:sldId id="271" r:id="rId11"/>
    <p:sldId id="280" r:id="rId12"/>
    <p:sldId id="261" r:id="rId13"/>
    <p:sldId id="277" r:id="rId14"/>
    <p:sldId id="275" r:id="rId15"/>
    <p:sldId id="278" r:id="rId16"/>
    <p:sldId id="276" r:id="rId17"/>
    <p:sldId id="265" r:id="rId18"/>
    <p:sldId id="266" r:id="rId19"/>
    <p:sldId id="274" r:id="rId20"/>
    <p:sldId id="262" r:id="rId21"/>
    <p:sldId id="287" r:id="rId22"/>
    <p:sldId id="288" r:id="rId23"/>
    <p:sldId id="289" r:id="rId24"/>
    <p:sldId id="286" r:id="rId25"/>
    <p:sldId id="26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796" autoAdjust="0"/>
  </p:normalViewPr>
  <p:slideViewPr>
    <p:cSldViewPr>
      <p:cViewPr varScale="1">
        <p:scale>
          <a:sx n="64" d="100"/>
          <a:sy n="64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D56A8-442B-4182-8E35-282206DBDD8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5FB09-A9A5-4EE2-816B-6493332736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8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5FB09-A9A5-4EE2-816B-64933327363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BD492-A588-4653-95C8-9F8D1B34FF15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5DA0-1B13-4540-B604-7FB5F58958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7;&#1088;&#1086;&#1092;%20&#1090;&#1088;&#1077;&#1085;&#1080;&#1085;&#1075;%202014%20&#1075;&#1086;&#1090;&#1086;&#1074;&#1099;&#1081;\&#1052;&#1072;&#1096;&#1080;&#1085;&#1072;%20&#1074;&#1088;&#1077;&#1084;&#1077;&#1085;&#1080;%20-%20&#1055;&#1077;&#1088;&#1077;&#1082;&#1088;&#1105;&#1089;&#1090;&#1086;&#1082;%20&#1089;&#1077;&#1084;&#1080;%20&#1076;&#1086;&#1088;&#1086;&#1075;.mp3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57163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Мои первые шаги к будущей профессии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5286388"/>
            <a:ext cx="4629160" cy="92869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Профориентационный</a:t>
            </a:r>
            <a:endParaRPr lang="ru-RU" dirty="0" smtClean="0"/>
          </a:p>
          <a:p>
            <a:r>
              <a:rPr lang="ru-RU" dirty="0" smtClean="0"/>
              <a:t> тренинг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МАШИНИСТ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http://luntiki.ru/uploads/images/b/e/3/8/5/dbcd31589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735811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АРХИТЕКТОР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</a:rPr>
              <a:t>проводит исследования, связанные с </a:t>
            </a:r>
            <a:r>
              <a:rPr lang="ru-RU" b="1" dirty="0" smtClean="0">
                <a:solidFill>
                  <a:srgbClr val="002060"/>
                </a:solidFill>
              </a:rPr>
              <a:t>проектным</a:t>
            </a:r>
            <a:r>
              <a:rPr lang="ru-RU" dirty="0" smtClean="0">
                <a:solidFill>
                  <a:srgbClr val="002060"/>
                </a:solidFill>
              </a:rPr>
              <a:t> решением 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 осуществляет </a:t>
            </a:r>
            <a:r>
              <a:rPr lang="ru-RU" b="1" dirty="0" smtClean="0">
                <a:solidFill>
                  <a:srgbClr val="002060"/>
                </a:solidFill>
              </a:rPr>
              <a:t>авторский</a:t>
            </a:r>
            <a:r>
              <a:rPr lang="ru-RU" dirty="0" smtClean="0">
                <a:solidFill>
                  <a:srgbClr val="002060"/>
                </a:solidFill>
              </a:rPr>
              <a:t> надзор за строительством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работает в проектных институтах и на предприятиях стройиндустрии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разрабатывает проекты реставрации </a:t>
            </a:r>
            <a:r>
              <a:rPr lang="ru-RU" b="1" dirty="0" smtClean="0">
                <a:solidFill>
                  <a:srgbClr val="002060"/>
                </a:solidFill>
              </a:rPr>
              <a:t>архитектурных</a:t>
            </a:r>
            <a:r>
              <a:rPr lang="ru-RU" dirty="0" smtClean="0">
                <a:solidFill>
                  <a:srgbClr val="002060"/>
                </a:solidFill>
              </a:rPr>
              <a:t> памятников, интерьеров зданий и отдельных помещений 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разрабатывает и проектирует города, районы, площади, жилые и промышленные здания, сооружения и  другие объекты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207424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Для выбранных профессий подберите профессионально важные качества по плану: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Мышление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Склонности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Способности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Внимание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Память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АДВОКАТ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Профессионально важные качества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ru-RU" dirty="0" smtClean="0"/>
              <a:t>Словесно-логическое мышление</a:t>
            </a:r>
          </a:p>
          <a:p>
            <a:pPr lvl="0"/>
            <a:r>
              <a:rPr lang="ru-RU" dirty="0" smtClean="0"/>
              <a:t>Склонность к работе с людьми и информацией</a:t>
            </a:r>
          </a:p>
          <a:p>
            <a:pPr lvl="0"/>
            <a:r>
              <a:rPr lang="ru-RU" dirty="0" smtClean="0"/>
              <a:t>Коммуникабельность, грамотная четкая логичная устная и письменная речь, умение убеждать, доказывать, выступать публично</a:t>
            </a:r>
          </a:p>
          <a:p>
            <a:pPr lvl="0"/>
            <a:r>
              <a:rPr lang="ru-RU" dirty="0" smtClean="0"/>
              <a:t>Внимание</a:t>
            </a:r>
          </a:p>
          <a:p>
            <a:pPr lvl="0"/>
            <a:r>
              <a:rPr lang="ru-RU" dirty="0" smtClean="0"/>
              <a:t>Хорошая память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ЭКОНОМИСТ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Профессионально важные качества</a:t>
            </a:r>
          </a:p>
          <a:p>
            <a:pPr lvl="0"/>
            <a:r>
              <a:rPr lang="ru-RU" dirty="0" smtClean="0"/>
              <a:t>Словесно-логическое и абстрактно-символическое мышление.</a:t>
            </a:r>
          </a:p>
          <a:p>
            <a:pPr lvl="0"/>
            <a:r>
              <a:rPr lang="ru-RU" dirty="0" smtClean="0"/>
              <a:t>Склонность к работе с информацией, планово-экономической деятельности</a:t>
            </a:r>
          </a:p>
          <a:p>
            <a:pPr lvl="0"/>
            <a:r>
              <a:rPr lang="ru-RU" dirty="0" smtClean="0"/>
              <a:t>Аналитические способности, эмоциональная устойчивость </a:t>
            </a:r>
          </a:p>
          <a:p>
            <a:pPr lvl="0"/>
            <a:r>
              <a:rPr lang="ru-RU" dirty="0" smtClean="0"/>
              <a:t>Объем и концентрация внимания</a:t>
            </a:r>
          </a:p>
          <a:p>
            <a:pPr lvl="0"/>
            <a:r>
              <a:rPr lang="ru-RU" dirty="0" smtClean="0"/>
              <a:t>Оперативная память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МАШИНИСТ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Профессионально важные качества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ru-RU" dirty="0" smtClean="0"/>
              <a:t>Предметно-действенное мышление </a:t>
            </a:r>
          </a:p>
          <a:p>
            <a:pPr lvl="0"/>
            <a:r>
              <a:rPr lang="ru-RU" dirty="0" smtClean="0"/>
              <a:t>Склонность к работе с техникой</a:t>
            </a:r>
          </a:p>
          <a:p>
            <a:pPr lvl="0"/>
            <a:r>
              <a:rPr lang="ru-RU" dirty="0" smtClean="0"/>
              <a:t>Способность быстро принимать решения, хорошая реакция</a:t>
            </a:r>
            <a:r>
              <a:rPr lang="ru-RU" smtClean="0"/>
              <a:t>, глазомер, </a:t>
            </a:r>
            <a:r>
              <a:rPr lang="ru-RU" dirty="0" smtClean="0"/>
              <a:t>физическая выносливость. </a:t>
            </a:r>
          </a:p>
          <a:p>
            <a:pPr lvl="0"/>
            <a:r>
              <a:rPr lang="ru-RU" dirty="0" smtClean="0"/>
              <a:t>Концентрация  внимания</a:t>
            </a:r>
          </a:p>
          <a:p>
            <a:pPr lvl="0"/>
            <a:r>
              <a:rPr lang="ru-RU" dirty="0" smtClean="0"/>
              <a:t>Оперативная и зрительная память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АРХИТЕКТОР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Профессионально важные качества</a:t>
            </a:r>
          </a:p>
          <a:p>
            <a:pPr lvl="0"/>
            <a:r>
              <a:rPr lang="ru-RU" dirty="0" smtClean="0"/>
              <a:t>Наглядно-образное, </a:t>
            </a:r>
            <a:r>
              <a:rPr lang="ru-RU" dirty="0" err="1" smtClean="0"/>
              <a:t>креативное</a:t>
            </a:r>
            <a:r>
              <a:rPr lang="ru-RU" dirty="0" smtClean="0"/>
              <a:t> мышление</a:t>
            </a:r>
          </a:p>
          <a:p>
            <a:pPr lvl="0"/>
            <a:r>
              <a:rPr lang="ru-RU" dirty="0" smtClean="0"/>
              <a:t>Склонности к эстетическим видам деятельности и работе с информацией</a:t>
            </a:r>
          </a:p>
          <a:p>
            <a:pPr lvl="0"/>
            <a:r>
              <a:rPr lang="ru-RU" dirty="0" smtClean="0"/>
              <a:t>Аналитические способности, глазомер, пространственное воображение</a:t>
            </a:r>
          </a:p>
          <a:p>
            <a:pPr lvl="0"/>
            <a:r>
              <a:rPr lang="ru-RU" dirty="0" smtClean="0"/>
              <a:t>Концентрация внимания</a:t>
            </a:r>
          </a:p>
          <a:p>
            <a:pPr lvl="0"/>
            <a:r>
              <a:rPr lang="ru-RU" dirty="0" smtClean="0"/>
              <a:t>Зрительная память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072494" cy="93978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Объект труда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002060"/>
                </a:solidFill>
              </a:rPr>
              <a:t>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Пользуясь справочной литературой подготовить информацию о том, где можно в Челябинской области получить профессиональное образование по профессиям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 воспитатель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 инженер-конструктор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</a:rPr>
              <a:t>журналист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втомобиль-трейлер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88840"/>
            <a:ext cx="5191472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</a:rPr>
              <a:t>Объект труда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002060"/>
                </a:solidFill>
              </a:rPr>
              <a:t>ТЕХНИКА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собрать модель машины</a:t>
            </a:r>
            <a:endParaRPr lang="ru-RU" sz="4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Объект труда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002060"/>
                </a:solidFill>
              </a:rPr>
              <a:t>ИСКУССТВО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оформить на манекене прическу, дополнив ее аксессуарами в соответствии с ее назначением (праздничная, повседневная, свадебная и т.п.)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 smtClean="0">
                <a:solidFill>
                  <a:srgbClr val="002060"/>
                </a:solidFill>
              </a:rPr>
              <a:t>Есть ли спрос на профессии данного направления на рынке труда? </a:t>
            </a:r>
          </a:p>
          <a:p>
            <a:pPr lvl="0"/>
            <a:r>
              <a:rPr lang="ru-RU" b="1" i="1" dirty="0" smtClean="0">
                <a:solidFill>
                  <a:srgbClr val="002060"/>
                </a:solidFill>
              </a:rPr>
              <a:t>Какими ПВК должен обладать человек, чтобы достичь успеха в выбранном виде деятельности?</a:t>
            </a:r>
          </a:p>
          <a:p>
            <a:pPr lvl="0"/>
            <a:r>
              <a:rPr lang="ru-RU" b="1" i="1" dirty="0" smtClean="0">
                <a:solidFill>
                  <a:srgbClr val="002060"/>
                </a:solidFill>
              </a:rPr>
              <a:t>Есть ли эти качества у меня или смогу ли я выработать их у себя?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3200" dirty="0" smtClean="0"/>
              <a:t>Объект труда </a:t>
            </a:r>
            <a:r>
              <a:rPr lang="ru-RU" dirty="0" smtClean="0"/>
              <a:t>- </a:t>
            </a:r>
            <a:r>
              <a:rPr lang="ru-RU" b="1" dirty="0" smtClean="0"/>
              <a:t>человек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726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девочки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мальчики</a:t>
                      </a:r>
                      <a:endParaRPr lang="ru-RU" dirty="0"/>
                    </a:p>
                  </a:txBody>
                  <a:tcPr/>
                </a:tc>
              </a:tr>
              <a:tr h="32041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Соня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Катя</a:t>
                      </a:r>
                    </a:p>
                    <a:p>
                      <a:pPr algn="ctr"/>
                      <a:r>
                        <a:rPr lang="ru-RU" sz="3200" dirty="0" err="1" smtClean="0"/>
                        <a:t>Милена</a:t>
                      </a:r>
                      <a:endParaRPr lang="ru-RU" sz="3200" dirty="0" smtClean="0"/>
                    </a:p>
                    <a:p>
                      <a:pPr algn="ctr"/>
                      <a:r>
                        <a:rPr lang="ru-RU" sz="3200" dirty="0" err="1" smtClean="0"/>
                        <a:t>Джамиля</a:t>
                      </a:r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Вика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Екатерина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Сеня</a:t>
                      </a:r>
                    </a:p>
                    <a:p>
                      <a:pPr algn="ctr"/>
                      <a:r>
                        <a:rPr lang="ru-RU" sz="3200" dirty="0" smtClean="0"/>
                        <a:t>Николай</a:t>
                      </a:r>
                    </a:p>
                    <a:p>
                      <a:pPr algn="ctr"/>
                      <a:r>
                        <a:rPr lang="ru-RU" sz="3200" dirty="0" smtClean="0"/>
                        <a:t>Саша</a:t>
                      </a:r>
                    </a:p>
                    <a:p>
                      <a:pPr algn="ctr"/>
                      <a:r>
                        <a:rPr lang="ru-RU" sz="3200" dirty="0" smtClean="0"/>
                        <a:t>Петя</a:t>
                      </a:r>
                    </a:p>
                    <a:p>
                      <a:pPr algn="ctr"/>
                      <a:r>
                        <a:rPr lang="ru-RU" sz="3200" dirty="0" err="1" smtClean="0"/>
                        <a:t>Ильмир</a:t>
                      </a:r>
                      <a:endParaRPr lang="ru-RU" sz="3200" dirty="0" smtClean="0"/>
                    </a:p>
                    <a:p>
                      <a:pPr algn="ctr"/>
                      <a:r>
                        <a:rPr lang="ru-RU" sz="3200" dirty="0" smtClean="0"/>
                        <a:t>Данил</a:t>
                      </a:r>
                    </a:p>
                    <a:p>
                      <a:pPr algn="ctr"/>
                      <a:r>
                        <a:rPr lang="ru-RU" sz="3200" dirty="0" smtClean="0"/>
                        <a:t>Ваня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http://im3-tub-ru.yandex.net/i?id=70063a8e82103a8c26b63439504633c0-34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428750" cy="1428750"/>
          </a:xfrm>
          <a:prstGeom prst="rect">
            <a:avLst/>
          </a:prstGeom>
          <a:noFill/>
        </p:spPr>
      </p:pic>
      <p:pic>
        <p:nvPicPr>
          <p:cNvPr id="5" name="Рисунок 4" descr="Картотека сюжетно-ролевых игр Собираемся на прогулку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3" y="4941168"/>
            <a:ext cx="1709801" cy="173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1520" y="4941168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Зав. детсадом</a:t>
            </a:r>
            <a:r>
              <a:rPr lang="ru-RU" sz="3200" dirty="0" smtClean="0"/>
              <a:t>: </a:t>
            </a:r>
            <a:r>
              <a:rPr lang="ru-RU" sz="3200" b="1" dirty="0" err="1" smtClean="0"/>
              <a:t>Можаева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Флюра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Исмаил</a:t>
            </a:r>
            <a:r>
              <a:rPr lang="ru-RU" sz="3200" b="1" dirty="0" err="1" smtClean="0"/>
              <a:t>овна</a:t>
            </a:r>
            <a:endParaRPr lang="ru-RU" sz="3200" b="1" dirty="0" smtClean="0"/>
          </a:p>
          <a:p>
            <a:r>
              <a:rPr lang="ru-RU" sz="2800" dirty="0" err="1" smtClean="0"/>
              <a:t>Пом</a:t>
            </a:r>
            <a:r>
              <a:rPr lang="ru-RU" sz="2800" dirty="0" smtClean="0"/>
              <a:t>. воспитателя: </a:t>
            </a:r>
            <a:r>
              <a:rPr lang="ru-RU" sz="3200" b="1" dirty="0" smtClean="0"/>
              <a:t>Симонова Вера Ивановна</a:t>
            </a:r>
          </a:p>
          <a:p>
            <a:r>
              <a:rPr lang="ru-RU" sz="2800" dirty="0" smtClean="0"/>
              <a:t>Повар</a:t>
            </a:r>
            <a:r>
              <a:rPr lang="ru-RU" sz="3200" dirty="0" smtClean="0"/>
              <a:t>: </a:t>
            </a:r>
            <a:r>
              <a:rPr lang="ru-RU" sz="3200" b="1" dirty="0" smtClean="0"/>
              <a:t>Кузякина Евдокия Андреевна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151318"/>
              </p:ext>
            </p:extLst>
          </p:nvPr>
        </p:nvGraphicFramePr>
        <p:xfrm>
          <a:off x="457200" y="571479"/>
          <a:ext cx="8329641" cy="622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47"/>
                <a:gridCol w="2776547"/>
                <a:gridCol w="2776547"/>
              </a:tblGrid>
              <a:tr h="82455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профессия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Среднее профобразование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Высшее профобразование</a:t>
                      </a:r>
                      <a:endParaRPr lang="ru-RU" sz="2400" dirty="0"/>
                    </a:p>
                  </a:txBody>
                  <a:tcPr/>
                </a:tc>
              </a:tr>
              <a:tr h="192395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Воспитатель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Педагогические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колледжи в Златоусте, Челябинске, Магнитогорске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Челябинский государственный</a:t>
                      </a:r>
                      <a:r>
                        <a:rPr lang="ru-RU" sz="2400" baseline="0" dirty="0" smtClean="0"/>
                        <a:t> педагогический университет</a:t>
                      </a:r>
                      <a:endParaRPr lang="ru-RU" sz="2400" dirty="0"/>
                    </a:p>
                  </a:txBody>
                  <a:tcPr/>
                </a:tc>
              </a:tr>
              <a:tr h="155748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Инженер-конструктор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Любой технический колледж или техникум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ЮУрГУ</a:t>
                      </a:r>
                      <a:r>
                        <a:rPr lang="ru-RU" sz="2400" dirty="0" smtClean="0"/>
                        <a:t>, МГТУ</a:t>
                      </a:r>
                      <a:endParaRPr lang="ru-RU" sz="2400" dirty="0"/>
                    </a:p>
                  </a:txBody>
                  <a:tcPr/>
                </a:tc>
              </a:tr>
              <a:tr h="176624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Журналист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Любой гуманитарный колледж или техникум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ЮУрГУ</a:t>
                      </a:r>
                      <a:r>
                        <a:rPr lang="ru-RU" sz="2400" dirty="0" smtClean="0"/>
                        <a:t>, </a:t>
                      </a:r>
                      <a:r>
                        <a:rPr lang="ru-RU" sz="2400" dirty="0" err="1" smtClean="0"/>
                        <a:t>ЧелГУ</a:t>
                      </a:r>
                      <a:r>
                        <a:rPr lang="ru-RU" sz="2400" dirty="0" smtClean="0"/>
                        <a:t>, </a:t>
                      </a:r>
                      <a:r>
                        <a:rPr lang="ru-RU" sz="2400" dirty="0" err="1" smtClean="0"/>
                        <a:t>МаГУ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ПАРИКМАХЕР-СТИЛИСТ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Высших учебных заведений, которые можно было бы окончить специалистом по данной профессии , в Челябинске нет, хотя некоторые вузы (например, РБИУ, ТКС </a:t>
            </a:r>
            <a:r>
              <a:rPr lang="ru-RU" dirty="0" err="1" smtClean="0"/>
              <a:t>ЮурГУ</a:t>
            </a:r>
            <a:r>
              <a:rPr lang="ru-RU" dirty="0" smtClean="0"/>
              <a:t> ) готовят специалистов в этой области</a:t>
            </a:r>
          </a:p>
          <a:p>
            <a:r>
              <a:rPr lang="ru-RU" dirty="0" smtClean="0"/>
              <a:t> Среднее профессиональное образование по этой профессии можно получить в </a:t>
            </a:r>
            <a:r>
              <a:rPr lang="ru-RU" dirty="0" err="1" smtClean="0"/>
              <a:t>ЗлатИКе</a:t>
            </a:r>
            <a:r>
              <a:rPr lang="ru-RU" dirty="0" smtClean="0"/>
              <a:t> (ХТП) и колледже «Комитент», в Челябинском технологическом колледже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    Проявляя свои творческие способности нужно создать образ, который непосредственно связан с профессиональной деятельностью той сферы, объектом которой является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человек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информация и финансы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художественный образ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техника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 smtClean="0">
                <a:solidFill>
                  <a:srgbClr val="002060"/>
                </a:solidFill>
              </a:rPr>
              <a:t>Есть ли спрос на профессии данного направления на рынке труда? </a:t>
            </a:r>
          </a:p>
          <a:p>
            <a:pPr lvl="0"/>
            <a:r>
              <a:rPr lang="ru-RU" b="1" i="1" dirty="0" smtClean="0">
                <a:solidFill>
                  <a:srgbClr val="002060"/>
                </a:solidFill>
              </a:rPr>
              <a:t>Какими ПВК должен обладать человек, чтобы достичь успеха в выбранном виде деятельности?</a:t>
            </a:r>
          </a:p>
          <a:p>
            <a:pPr lvl="0"/>
            <a:r>
              <a:rPr lang="ru-RU" b="1" i="1" dirty="0" smtClean="0">
                <a:solidFill>
                  <a:srgbClr val="002060"/>
                </a:solidFill>
              </a:rPr>
              <a:t>Есть ли эти качества у меня или смогу ли я выработать их у себя?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800" b="1" i="1" dirty="0" smtClean="0">
                <a:solidFill>
                  <a:srgbClr val="002060"/>
                </a:solidFill>
              </a:rPr>
              <a:t>Мы задумались о…</a:t>
            </a:r>
          </a:p>
          <a:p>
            <a:pPr lvl="0"/>
            <a:endParaRPr lang="ru-RU" sz="4800" b="1" i="1" dirty="0" smtClean="0">
              <a:solidFill>
                <a:srgbClr val="002060"/>
              </a:solidFill>
            </a:endParaRPr>
          </a:p>
          <a:p>
            <a:pPr lvl="0"/>
            <a:endParaRPr lang="ru-RU" sz="4800" b="1" i="1" dirty="0" smtClean="0">
              <a:solidFill>
                <a:srgbClr val="002060"/>
              </a:solidFill>
            </a:endParaRPr>
          </a:p>
          <a:p>
            <a:pPr lvl="0"/>
            <a:endParaRPr lang="ru-RU" sz="4800" i="1" dirty="0" smtClean="0">
              <a:solidFill>
                <a:srgbClr val="002060"/>
              </a:solidFill>
            </a:endParaRPr>
          </a:p>
        </p:txBody>
      </p:sp>
      <p:pic>
        <p:nvPicPr>
          <p:cNvPr id="4" name="Рисунок 3" descr="http://im3-tub-ru.yandex.net/i?id=d3be4a3694e31da1968ab6f6e173a485-20-144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924944"/>
            <a:ext cx="2637259" cy="32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rumagic.com : Что такое способности? : Евгений Рогов : читать онлайн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068960"/>
            <a:ext cx="41433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 </a:t>
            </a:r>
            <a:r>
              <a:rPr lang="ru-RU" sz="4900" b="1" dirty="0" smtClean="0">
                <a:solidFill>
                  <a:srgbClr val="002060"/>
                </a:solidFill>
              </a:rPr>
              <a:t>объекты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 lvl="1"/>
            <a:r>
              <a:rPr lang="ru-RU" b="1" dirty="0" smtClean="0"/>
              <a:t>Человек</a:t>
            </a:r>
            <a:r>
              <a:rPr lang="ru-RU" dirty="0" smtClean="0"/>
              <a:t> </a:t>
            </a:r>
            <a:r>
              <a:rPr lang="ru-RU" dirty="0"/>
              <a:t>(дети и взрослые, ученики и студенты, клиенты и пациенты, покупатели и пассажиры, зрители, читатели, сотрудники)</a:t>
            </a:r>
          </a:p>
          <a:p>
            <a:pPr lvl="1"/>
            <a:r>
              <a:rPr lang="ru-RU" b="1" dirty="0"/>
              <a:t>Информация</a:t>
            </a:r>
            <a:r>
              <a:rPr lang="ru-RU" dirty="0"/>
              <a:t> (тексты, формулы, схемы, коды, чертежи, иностранные языки, языки программирования)</a:t>
            </a:r>
          </a:p>
          <a:p>
            <a:pPr lvl="1"/>
            <a:r>
              <a:rPr lang="ru-RU" b="1" dirty="0"/>
              <a:t>Финансы</a:t>
            </a:r>
            <a:r>
              <a:rPr lang="ru-RU" dirty="0"/>
              <a:t> (деньги, акции, фонды, лимиты, кредиты)</a:t>
            </a:r>
          </a:p>
          <a:p>
            <a:pPr lvl="1"/>
            <a:r>
              <a:rPr lang="ru-RU" b="1" dirty="0"/>
              <a:t>Техника</a:t>
            </a:r>
            <a:r>
              <a:rPr lang="ru-RU" dirty="0"/>
              <a:t> (механизмы, станки, здания, конструкции, приборы, машины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Виды деятельности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Управление</a:t>
            </a:r>
            <a:r>
              <a:rPr lang="ru-RU" dirty="0" smtClean="0"/>
              <a:t> (руководство чьей-то деятельностью)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Обслуживание</a:t>
            </a:r>
            <a:r>
              <a:rPr lang="ru-RU" dirty="0" smtClean="0"/>
              <a:t> (удовлетворение чьих-то потребностей)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Образование</a:t>
            </a:r>
            <a:r>
              <a:rPr lang="ru-RU" dirty="0" smtClean="0"/>
              <a:t> (воспитание и обучение, формирование личности)</a:t>
            </a:r>
          </a:p>
          <a:p>
            <a:r>
              <a:rPr lang="ru-RU" b="1" dirty="0" smtClean="0"/>
              <a:t> Оздоровление</a:t>
            </a:r>
            <a:r>
              <a:rPr lang="ru-RU" dirty="0" smtClean="0"/>
              <a:t> (избавление от болезней и их предупреждение)</a:t>
            </a:r>
          </a:p>
          <a:p>
            <a:r>
              <a:rPr lang="ru-RU" b="1" dirty="0" smtClean="0"/>
              <a:t> Творчество </a:t>
            </a:r>
            <a:r>
              <a:rPr lang="ru-RU" dirty="0" smtClean="0"/>
              <a:t>(создание оригинальных произведений искусства)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Производство</a:t>
            </a:r>
            <a:r>
              <a:rPr lang="ru-RU" dirty="0" smtClean="0"/>
              <a:t> (изготовление продукции)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Конструирование</a:t>
            </a:r>
            <a:r>
              <a:rPr lang="ru-RU" dirty="0" smtClean="0"/>
              <a:t> (проектирование деталей и объектов)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Исследование</a:t>
            </a:r>
            <a:r>
              <a:rPr lang="ru-RU" dirty="0" smtClean="0"/>
              <a:t> (научное изучение чего-либо или кого-либо)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Защита </a:t>
            </a:r>
            <a:r>
              <a:rPr lang="ru-RU" dirty="0" smtClean="0"/>
              <a:t>(охрана от враждебных действий)</a:t>
            </a: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b="1" dirty="0" smtClean="0"/>
              <a:t>Контроль </a:t>
            </a:r>
            <a:r>
              <a:rPr lang="ru-RU" dirty="0" smtClean="0"/>
              <a:t>(проверка и наблюдение)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Работа в команде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6000"/>
              </a:lnSpc>
            </a:pPr>
            <a:r>
              <a:rPr lang="ru-RU" sz="4400" dirty="0" smtClean="0"/>
              <a:t>Продемонстрируйте, что вы –</a:t>
            </a:r>
          </a:p>
          <a:p>
            <a:pPr>
              <a:lnSpc>
                <a:spcPts val="6000"/>
              </a:lnSpc>
              <a:buNone/>
            </a:pPr>
            <a:r>
              <a:rPr lang="ru-RU" sz="4400" dirty="0" smtClean="0"/>
              <a:t>                                      </a:t>
            </a:r>
            <a:r>
              <a:rPr lang="ru-RU" sz="6000" b="1" dirty="0" smtClean="0">
                <a:solidFill>
                  <a:srgbClr val="FF0000"/>
                </a:solidFill>
              </a:rPr>
              <a:t>команда</a:t>
            </a:r>
          </a:p>
          <a:p>
            <a:r>
              <a:rPr lang="ru-RU" sz="4400" dirty="0" smtClean="0"/>
              <a:t>Чья башня выше </a:t>
            </a:r>
          </a:p>
          <a:p>
            <a:pPr>
              <a:buNone/>
            </a:pPr>
            <a:r>
              <a:rPr lang="ru-RU" sz="4400" dirty="0" smtClean="0"/>
              <a:t>                   и надежнее?</a:t>
            </a:r>
            <a:endParaRPr lang="ru-RU" sz="4400" dirty="0"/>
          </a:p>
        </p:txBody>
      </p:sp>
      <p:pic>
        <p:nvPicPr>
          <p:cNvPr id="4" name="Рисунок 3" descr="http://im0-tub-ru.yandex.net/i?id=5d73c41287b89fb8bee65a37321df833-39-144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861048"/>
            <a:ext cx="2012429" cy="2364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Машина времени - Перекрёсток семи дорог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01024" y="457200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8784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Ярмарка вакансий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менеджер по персоналу, библиотекарь, экономист, официант, машинист, технолог, режиссер, адвокат, токарь, хореограф, актер, аудитор, дизайнер, учитель, программист, пожарный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человек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Информация, финансы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техника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искусство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-образование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Адвокат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-защита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Менеджер по персоналу 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управление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Официант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обслуживание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Программист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творчество, 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конструирова-ние</a:t>
                      </a:r>
                      <a:endParaRPr lang="ru-RU" sz="2200" dirty="0" smtClean="0"/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Библиотекарь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–обслуживание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Экономист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управление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Аудитор</a:t>
                      </a:r>
                      <a:r>
                        <a:rPr lang="ru-RU" sz="2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исследование</a:t>
                      </a:r>
                      <a:endParaRPr lang="ru-RU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</a:t>
                      </a:r>
                    </a:p>
                    <a:p>
                      <a:pPr lvl="0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Машинист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обслуживание, производство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Пожарный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защита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Токарь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производство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2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Дизайнер</a:t>
                      </a:r>
                      <a:r>
                        <a:rPr lang="ru-RU" sz="2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конструирова-ние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Актер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творчество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Режиссер- 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</a:t>
                      </a:r>
                    </a:p>
                    <a:p>
                      <a:pPr lvl="0"/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Хореограф 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-образование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АДВОКАТ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Впервые  они появились в Древнем Риме</a:t>
            </a:r>
          </a:p>
          <a:p>
            <a:r>
              <a:rPr lang="ru-RU" dirty="0" smtClean="0"/>
              <a:t>В древней Руси практически обходились без них</a:t>
            </a:r>
          </a:p>
          <a:p>
            <a:r>
              <a:rPr lang="ru-RU" dirty="0" smtClean="0"/>
              <a:t>Закон запрещает  им заниматься предпринимательской и иной деятельностью, кроме общественной, творческой, научной и преподавательской. </a:t>
            </a:r>
          </a:p>
          <a:p>
            <a:r>
              <a:rPr lang="ru-RU" dirty="0" smtClean="0"/>
              <a:t>Хороший … сумеет так заточить свои мысли, что способен разрубить ими любые обвинения.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ЭКОНОМИСТ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МЭНИСОТОК</a:t>
            </a:r>
          </a:p>
          <a:p>
            <a:r>
              <a:rPr lang="ru-RU" dirty="0" smtClean="0"/>
              <a:t>занимается изучением объективных экономических законов развития общества и разрабатывает конкретные пути и методы достижения поставленных правительством страны целей. </a:t>
            </a:r>
          </a:p>
          <a:p>
            <a:r>
              <a:rPr lang="ru-RU" dirty="0" smtClean="0"/>
              <a:t>Специалист по прикладной экономике работает в плановых, финансовых и статистических органах, на предприятиях, в учреждениях и организациях</a:t>
            </a:r>
          </a:p>
          <a:p>
            <a:r>
              <a:rPr lang="ru-RU" dirty="0" smtClean="0"/>
              <a:t>решает задачи, связанные с планированием, организацией и анализом хозяйственной деятельности предприятий и учреждений. В ходе этой работы экономист проверяет оформление отчетности по отдельным видам бухучета, планированию, материально-техническому снабжению, сбыту, материальным и трудовым затратам.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801</Words>
  <Application>Microsoft Office PowerPoint</Application>
  <PresentationFormat>Экран (4:3)</PresentationFormat>
  <Paragraphs>158</Paragraphs>
  <Slides>25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Мои первые шаги к будущей профессии</vt:lpstr>
      <vt:lpstr>Презентация PowerPoint</vt:lpstr>
      <vt:lpstr> объекты деятельности </vt:lpstr>
      <vt:lpstr>Виды деятельности</vt:lpstr>
      <vt:lpstr>Работа в команде</vt:lpstr>
      <vt:lpstr>Ярмарка вакансий</vt:lpstr>
      <vt:lpstr>Презентация PowerPoint</vt:lpstr>
      <vt:lpstr>АДВОКАТ</vt:lpstr>
      <vt:lpstr>ЭКОНОМИСТ</vt:lpstr>
      <vt:lpstr>МАШИНИСТ</vt:lpstr>
      <vt:lpstr>АРХИТЕКТОР</vt:lpstr>
      <vt:lpstr>Для выбранных профессий подберите профессионально важные качества по плану:</vt:lpstr>
      <vt:lpstr>АДВОКАТ</vt:lpstr>
      <vt:lpstr>ЭКОНОМИСТ </vt:lpstr>
      <vt:lpstr>МАШИНИСТ</vt:lpstr>
      <vt:lpstr>АРХИТЕКТОР</vt:lpstr>
      <vt:lpstr>Объект труда - ИНФОРМАЦИЯ</vt:lpstr>
      <vt:lpstr>Объект труда - ТЕХНИКА</vt:lpstr>
      <vt:lpstr>Объект труда - ИСКУССТВО</vt:lpstr>
      <vt:lpstr>Объект труда - человек</vt:lpstr>
      <vt:lpstr>Презентация PowerPoint</vt:lpstr>
      <vt:lpstr>ПАРИКМАХЕР-СТИЛИСТ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первые шаги к будущей профессии</dc:title>
  <dc:creator>Пользователь</dc:creator>
  <cp:lastModifiedBy>Admin</cp:lastModifiedBy>
  <cp:revision>208</cp:revision>
  <dcterms:created xsi:type="dcterms:W3CDTF">2014-12-02T04:52:34Z</dcterms:created>
  <dcterms:modified xsi:type="dcterms:W3CDTF">2015-06-11T12:35:05Z</dcterms:modified>
</cp:coreProperties>
</file>